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256" r:id="rId2"/>
    <p:sldId id="298" r:id="rId3"/>
    <p:sldId id="314" r:id="rId4"/>
    <p:sldId id="275" r:id="rId5"/>
    <p:sldId id="289" r:id="rId6"/>
    <p:sldId id="292" r:id="rId7"/>
    <p:sldId id="290" r:id="rId8"/>
    <p:sldId id="291" r:id="rId9"/>
    <p:sldId id="293" r:id="rId10"/>
    <p:sldId id="330" r:id="rId11"/>
    <p:sldId id="294" r:id="rId12"/>
    <p:sldId id="277" r:id="rId13"/>
    <p:sldId id="281" r:id="rId14"/>
    <p:sldId id="280" r:id="rId15"/>
    <p:sldId id="282" r:id="rId16"/>
    <p:sldId id="283" r:id="rId17"/>
    <p:sldId id="313" r:id="rId18"/>
    <p:sldId id="312" r:id="rId19"/>
    <p:sldId id="299" r:id="rId20"/>
    <p:sldId id="316" r:id="rId21"/>
    <p:sldId id="285" r:id="rId22"/>
    <p:sldId id="307" r:id="rId23"/>
    <p:sldId id="308" r:id="rId24"/>
    <p:sldId id="317" r:id="rId25"/>
    <p:sldId id="309" r:id="rId26"/>
    <p:sldId id="327" r:id="rId27"/>
    <p:sldId id="311" r:id="rId28"/>
    <p:sldId id="286" r:id="rId29"/>
    <p:sldId id="328" r:id="rId30"/>
    <p:sldId id="329" r:id="rId31"/>
    <p:sldId id="287" r:id="rId32"/>
    <p:sldId id="302" r:id="rId33"/>
    <p:sldId id="303" r:id="rId34"/>
    <p:sldId id="331" r:id="rId35"/>
    <p:sldId id="301" r:id="rId36"/>
    <p:sldId id="304" r:id="rId37"/>
    <p:sldId id="305" r:id="rId38"/>
    <p:sldId id="306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</p:sldIdLst>
  <p:sldSz cx="12192000" cy="6858000"/>
  <p:notesSz cx="6858000" cy="9144000"/>
  <p:embeddedFontLst>
    <p:embeddedFont>
      <p:font typeface="10X10" panose="020D0604000000000000" pitchFamily="50" charset="-127"/>
      <p:regular r:id="rId56"/>
    </p:embeddedFont>
    <p:embeddedFont>
      <p:font typeface="10X10 Bold" panose="020D0604000000000000" pitchFamily="50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재훈" initials="정" lastIdx="5" clrIdx="0">
    <p:extLst>
      <p:ext uri="{19B8F6BF-5375-455C-9EA6-DF929625EA0E}">
        <p15:presenceInfo xmlns:p15="http://schemas.microsoft.com/office/powerpoint/2012/main" userId="S::brackdog1@knu.ac.kr::0ff7820e-d275-403a-8ce0-eb8b3b2b76f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8" autoAdjust="0"/>
    <p:restoredTop sz="94660"/>
  </p:normalViewPr>
  <p:slideViewPr>
    <p:cSldViewPr snapToGrid="0">
      <p:cViewPr varScale="1">
        <p:scale>
          <a:sx n="55" d="100"/>
          <a:sy n="55" d="100"/>
        </p:scale>
        <p:origin x="87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64"/>
    </p:cViewPr>
  </p:sorterViewPr>
  <p:notesViewPr>
    <p:cSldViewPr snapToGrid="0">
      <p:cViewPr varScale="1">
        <p:scale>
          <a:sx n="88" d="100"/>
          <a:sy n="88" d="100"/>
        </p:scale>
        <p:origin x="-382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7T16:48:02.213" idx="1">
    <p:pos x="56" y="47"/>
    <p:text>전에 게임 데이터를 다뤄본 경험이 있는것이랑 게임은 현실을 반영한다는것 어필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7T16:48:02.213" idx="1">
    <p:pos x="56" y="47"/>
    <p:text>전에 게임 데이터를 다뤄본 경험이 있는것이랑 게임은 현실을 반영한다는것 어필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7T16:48:02.213" idx="1">
    <p:pos x="56" y="47"/>
    <p:text>전에 게임 데이터를 다뤄본 경험이 있는것이랑 게임은 현실을 반영한다는것 어필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8T20:04:24.771" idx="5">
    <p:pos x="10" y="10"/>
    <p:text>설명력이 4번째 인자까지 78%이지만 총 변수의 개수가 32개 임을 감안했을때 4개의 인자로 78%의 설명력은 대단하다고 생각되었고 알에서도 4개의 인자르르 사용하라고 추천해주었고 scree도형도 그렇게 이야기하고있음 그리고 다섯번쨰 인자부터는 변수들을 설명하는데 어려움이 있엇음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A5314-CD83-4A18-A4E7-E1E1774C6F24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6C523-D855-40E7-9FF5-BE59D81FB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08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031566-5E33-4353-A959-E66E5686A97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66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A9133-3E25-4452-8EFE-569525E1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7D473C-2FC0-46BE-AEF7-7F529877E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CC0F0-C2D9-468F-9E79-76F1D995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999AE-A531-404A-96E9-C09B077283FF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1BE63-F6B0-4D61-88D2-FA35C540D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385E5-ACCF-478D-B61C-988F39B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9D5030-CD37-4C53-8BD8-645B4C4FD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8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024142-CEAD-472E-953A-8AA7DC4A1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06462F-6795-41D4-A2E6-303DF018E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91818F-2505-46C7-A319-F7EFB347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999AE-A531-404A-96E9-C09B077283FF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3786CB-E8CF-49BB-8501-DC9B8C57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15AAE-0C25-47E1-ACD7-21E9F1EF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9D5030-CD37-4C53-8BD8-645B4C4FD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4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D481D-2384-4EFA-9646-F002B556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B02CDA-7A1F-4B6F-BD78-97255EFE1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ABE78-8EAF-4036-B70F-97E30DD2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999AE-A531-404A-96E9-C09B077283FF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441BF-5203-4225-831B-431D75F7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82F7B-707E-45DE-A421-58899A09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9D5030-CD37-4C53-8BD8-645B4C4FD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72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47906-3B9F-4A1A-9CC3-FE543140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5B08F-843F-4CCC-A2C8-2288C7B63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A4C5C-06AB-42A3-8E6D-5FE7754C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999AE-A531-404A-96E9-C09B077283FF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ACE6F-2BE7-47E2-A5F1-3188FBD9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E7F24-CD73-434A-BE0F-2FD05238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9D5030-CD37-4C53-8BD8-645B4C4FD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3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94B25-6882-4FED-8E61-8173398FB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97C201-8D83-4255-9E39-8B4E1F4A7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7D4D33-F550-4D60-B88A-0E65ABEE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706B14-2B8B-474C-AD89-82654713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999AE-A531-404A-96E9-C09B077283FF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8D409-F7A1-4CC0-8F6C-62302695B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17661-E105-4049-9CE3-18521C150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9D5030-CD37-4C53-8BD8-645B4C4FD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67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AD9C3-645A-4524-BAE8-E648A1A04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42FAA-82E2-46A2-84B2-7D255BC66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52ECC4-3DD0-4ADF-B3E8-C68B449F8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DDFEAF-9ACA-4FF2-9E35-CBB15A5E8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AA4CCC-5A68-44A6-925C-83D876DF3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B98DF7-9A74-4B3A-A697-C003255EDA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999AE-A531-404A-96E9-C09B077283FF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2D991E-BD82-48B9-8DC0-EA430206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135CDF-03FA-4E1E-AF99-C4EA48F3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9D5030-CD37-4C53-8BD8-645B4C4FD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04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BC201-C625-40AC-B6A7-A8021922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6B9362-50E0-45B2-8A9D-B61B95CB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999AE-A531-404A-96E9-C09B077283FF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5F4888-9765-49C8-B688-12B89209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83078F-0D72-49C1-9A9A-F7EFB446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9D5030-CD37-4C53-8BD8-645B4C4FD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4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75C3BA-0726-4BB0-81BB-B94795194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999AE-A531-404A-96E9-C09B077283FF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DC3DA6-200C-41DC-96D2-EB1027B4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750D7-FDF4-4A50-8F39-B15848E2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9D5030-CD37-4C53-8BD8-645B4C4FD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30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E49B0-BAF7-43C9-9544-D8172BF6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613A4-5801-4338-93FA-2CE439F9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013D58-13ED-4F36-9B1E-0B27D9450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7ECE72-AECB-4837-9627-83B1713ED1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999AE-A531-404A-96E9-C09B077283FF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0E9446-239B-4000-B2CC-238E8F3C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B69740-EFA2-40EB-AE89-B4F00319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9D5030-CD37-4C53-8BD8-645B4C4FD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87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C47D6-6B46-4D64-819A-704C45D62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5AA637-D081-43A8-A3C1-6A26A8552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3433B6-322E-4869-ABF6-9E7F351CF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8608A-B62A-4D3F-B772-90194BEE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E999AE-A531-404A-96E9-C09B077283FF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499F2B-9858-442B-9044-14668212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DF8A3E-A815-4DA6-89D4-D00D37D1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9D5030-CD37-4C53-8BD8-645B4C4FD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1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475037D-049C-4718-A021-D87F26564099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13">
              <a:alphaModFix amt="5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6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0072FFE-8CB0-4678-9309-34294DF7207B}"/>
              </a:ext>
            </a:extLst>
          </p:cNvPr>
          <p:cNvSpPr txBox="1"/>
          <p:nvPr/>
        </p:nvSpPr>
        <p:spPr>
          <a:xfrm>
            <a:off x="434108" y="443345"/>
            <a:ext cx="4959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EA sports </a:t>
            </a:r>
          </a:p>
          <a:p>
            <a:r>
              <a:rPr lang="en-US" altLang="ko-KR" sz="6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FIFA 19 </a:t>
            </a:r>
          </a:p>
          <a:p>
            <a:r>
              <a:rPr lang="ko-KR" altLang="en-US" sz="6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선수별</a:t>
            </a:r>
            <a:r>
              <a:rPr lang="ko-KR" altLang="en-US" sz="6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데이터</a:t>
            </a:r>
            <a:endParaRPr lang="en-US" altLang="ko-KR" sz="6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6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다변량</a:t>
            </a:r>
            <a:r>
              <a:rPr lang="ko-KR" altLang="en-US" sz="6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89582-BF33-405F-976A-1FDC204A2133}"/>
              </a:ext>
            </a:extLst>
          </p:cNvPr>
          <p:cNvSpPr txBox="1"/>
          <p:nvPr/>
        </p:nvSpPr>
        <p:spPr>
          <a:xfrm>
            <a:off x="7693891" y="5495636"/>
            <a:ext cx="4202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2014024036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통계학과 정재훈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2014024035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통계학과 </a:t>
            </a: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정성우</a:t>
            </a:r>
            <a:endParaRPr lang="ko-KR" altLang="en-US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552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CF0DD-0D31-40BD-BEAA-587B0CC12A60}"/>
              </a:ext>
            </a:extLst>
          </p:cNvPr>
          <p:cNvSpPr txBox="1"/>
          <p:nvPr/>
        </p:nvSpPr>
        <p:spPr>
          <a:xfrm>
            <a:off x="238550" y="2828835"/>
            <a:ext cx="496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</a:rPr>
              <a:t>데이터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4B0757-8762-4F4A-83A7-8FA7FA4D5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62" y="-169817"/>
            <a:ext cx="9578635" cy="70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6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103BB-4A6D-477D-8CD5-E23F59CD33C2}"/>
              </a:ext>
            </a:extLst>
          </p:cNvPr>
          <p:cNvSpPr txBox="1"/>
          <p:nvPr/>
        </p:nvSpPr>
        <p:spPr>
          <a:xfrm>
            <a:off x="512142" y="110946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kern="1200" dirty="0">
                <a:latin typeface="10X10 Bold" panose="020D0604000000000000" pitchFamily="50" charset="-127"/>
                <a:ea typeface="10X10 Bold" panose="020D0604000000000000" pitchFamily="50" charset="-127"/>
                <a:cs typeface="+mj-cs"/>
              </a:rPr>
              <a:t>원 자료는 </a:t>
            </a:r>
            <a:r>
              <a:rPr lang="en-US" altLang="ko-KR" sz="3200" kern="1200" dirty="0">
                <a:latin typeface="10X10 Bold" panose="020D0604000000000000" pitchFamily="50" charset="-127"/>
                <a:ea typeface="10X10 Bold" panose="020D0604000000000000" pitchFamily="50" charset="-127"/>
                <a:cs typeface="+mj-cs"/>
              </a:rPr>
              <a:t>17791</a:t>
            </a:r>
            <a:r>
              <a:rPr lang="ko-KR" altLang="en-US" sz="3200" kern="1200" dirty="0">
                <a:latin typeface="10X10 Bold" panose="020D0604000000000000" pitchFamily="50" charset="-127"/>
                <a:ea typeface="10X10 Bold" panose="020D0604000000000000" pitchFamily="50" charset="-127"/>
                <a:cs typeface="+mj-cs"/>
              </a:rPr>
              <a:t>행 </a:t>
            </a:r>
            <a:r>
              <a:rPr lang="en-US" altLang="ko-KR" sz="3200" kern="1200" dirty="0">
                <a:latin typeface="10X10 Bold" panose="020D0604000000000000" pitchFamily="50" charset="-127"/>
                <a:ea typeface="10X10 Bold" panose="020D0604000000000000" pitchFamily="50" charset="-127"/>
                <a:cs typeface="+mj-cs"/>
              </a:rPr>
              <a:t>86</a:t>
            </a:r>
            <a:r>
              <a:rPr lang="ko-KR" altLang="en-US" sz="3200" kern="1200" dirty="0">
                <a:latin typeface="10X10 Bold" panose="020D0604000000000000" pitchFamily="50" charset="-127"/>
                <a:ea typeface="10X10 Bold" panose="020D0604000000000000" pitchFamily="50" charset="-127"/>
                <a:cs typeface="+mj-cs"/>
              </a:rPr>
              <a:t>열을 가진 꽤 큰 데이터</a:t>
            </a:r>
            <a:r>
              <a:rPr lang="en-US" altLang="ko-KR" sz="3200" kern="1200" dirty="0">
                <a:latin typeface="10X10 Bold" panose="020D0604000000000000" pitchFamily="50" charset="-127"/>
                <a:ea typeface="10X10 Bold" panose="020D0604000000000000" pitchFamily="50" charset="-127"/>
                <a:cs typeface="+mj-cs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7C21DE-DF51-4462-BF2B-55C187B3B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51" y="2118954"/>
            <a:ext cx="9047117" cy="3550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6EC372-78B3-4D8F-9BC8-F3E0AA8F4E4C}"/>
              </a:ext>
            </a:extLst>
          </p:cNvPr>
          <p:cNvSpPr txBox="1"/>
          <p:nvPr/>
        </p:nvSpPr>
        <p:spPr>
          <a:xfrm>
            <a:off x="10575168" y="3520300"/>
            <a:ext cx="2660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17796</a:t>
            </a:r>
            <a:r>
              <a:rPr lang="ko-KR" altLang="en-US" sz="3200" b="1" dirty="0"/>
              <a:t>개</a:t>
            </a:r>
            <a:endParaRPr lang="en-US" altLang="ko-KR" sz="3200" b="1" dirty="0"/>
          </a:p>
          <a:p>
            <a:r>
              <a:rPr lang="ko-KR" altLang="en-US" sz="3200" b="1" dirty="0" err="1"/>
              <a:t>관측값</a:t>
            </a:r>
            <a:endParaRPr lang="ko-KR" alt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CF118-81FF-427C-9560-40E2ED0236E4}"/>
              </a:ext>
            </a:extLst>
          </p:cNvPr>
          <p:cNvSpPr txBox="1"/>
          <p:nvPr/>
        </p:nvSpPr>
        <p:spPr>
          <a:xfrm>
            <a:off x="5179607" y="5395996"/>
            <a:ext cx="1903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b="1" dirty="0"/>
          </a:p>
          <a:p>
            <a:r>
              <a:rPr lang="en-US" altLang="ko-KR" sz="3200" b="1" dirty="0"/>
              <a:t>86</a:t>
            </a:r>
            <a:r>
              <a:rPr lang="ko-KR" altLang="en-US" sz="3200" b="1" dirty="0"/>
              <a:t>개 변수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2E8E1-ACC4-45AB-BE38-E81C23A74CB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 설명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C9B6C8C-290C-49F9-AAE4-DCD47F5824BE}"/>
              </a:ext>
            </a:extLst>
          </p:cNvPr>
          <p:cNvSpPr/>
          <p:nvPr/>
        </p:nvSpPr>
        <p:spPr>
          <a:xfrm>
            <a:off x="7048870" y="6033551"/>
            <a:ext cx="3526298" cy="328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CD23EBE-6722-4CA6-AEBE-0C5F3549E608}"/>
              </a:ext>
            </a:extLst>
          </p:cNvPr>
          <p:cNvSpPr/>
          <p:nvPr/>
        </p:nvSpPr>
        <p:spPr>
          <a:xfrm rot="10800000">
            <a:off x="1653309" y="6033551"/>
            <a:ext cx="3526298" cy="328473"/>
          </a:xfrm>
          <a:prstGeom prst="rightArrow">
            <a:avLst>
              <a:gd name="adj1" fmla="val 50000"/>
              <a:gd name="adj2" fmla="val 581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EED64253-B9FD-4314-87D7-32056F291695}"/>
              </a:ext>
            </a:extLst>
          </p:cNvPr>
          <p:cNvSpPr/>
          <p:nvPr/>
        </p:nvSpPr>
        <p:spPr>
          <a:xfrm>
            <a:off x="10966087" y="4668027"/>
            <a:ext cx="492815" cy="14559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76F3098-B237-438E-9779-D52061006A09}"/>
              </a:ext>
            </a:extLst>
          </p:cNvPr>
          <p:cNvSpPr/>
          <p:nvPr/>
        </p:nvSpPr>
        <p:spPr>
          <a:xfrm rot="10800000">
            <a:off x="10966087" y="1979575"/>
            <a:ext cx="492815" cy="14559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8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724CC34-3A09-469D-9312-56321CD6A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479"/>
            <a:ext cx="5406771" cy="4489042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C3DD809-3471-4BBF-B5DA-DB5DC425E3F4}"/>
              </a:ext>
            </a:extLst>
          </p:cNvPr>
          <p:cNvSpPr/>
          <p:nvPr/>
        </p:nvSpPr>
        <p:spPr>
          <a:xfrm>
            <a:off x="5287818" y="2777236"/>
            <a:ext cx="1716664" cy="8405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33311-80D2-401B-BAF6-B8AB5AFEEFBD}"/>
              </a:ext>
            </a:extLst>
          </p:cNvPr>
          <p:cNvSpPr txBox="1"/>
          <p:nvPr/>
        </p:nvSpPr>
        <p:spPr>
          <a:xfrm>
            <a:off x="7395099" y="2458826"/>
            <a:ext cx="46874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이상치를 제외하고는 전부 알아보기 힘듦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탐색적으로 활용할 수가 없는 데이터</a:t>
            </a:r>
            <a:r>
              <a:rPr lang="en-US" altLang="ko-KR" dirty="0">
                <a:latin typeface="10X10 Bold" panose="020D0604000000000000" pitchFamily="50" charset="-127"/>
                <a:ea typeface="10X10 Bold" panose="020D0604000000000000" pitchFamily="50" charset="-127"/>
              </a:rPr>
              <a:t>..</a:t>
            </a:r>
          </a:p>
          <a:p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선수 </a:t>
            </a:r>
            <a:r>
              <a:rPr lang="ko-KR" altLang="en-US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능력치별</a:t>
            </a:r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 스펙트럼이 너무 넓어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분석에 큰 의미가 없다고 생각</a:t>
            </a:r>
            <a:endParaRPr lang="en-US" altLang="ko-KR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행을 줄이기로 결정</a:t>
            </a:r>
            <a:r>
              <a:rPr lang="en-US" altLang="ko-KR" dirty="0"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79494-3BD5-44F7-A328-1FE801632F4F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 설명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00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20593B-04D3-488A-8DD7-3FD614B83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79" y="1309559"/>
            <a:ext cx="6352641" cy="3533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7701AC-AD41-449F-962F-FEC973B01B14}"/>
              </a:ext>
            </a:extLst>
          </p:cNvPr>
          <p:cNvSpPr txBox="1"/>
          <p:nvPr/>
        </p:nvSpPr>
        <p:spPr>
          <a:xfrm>
            <a:off x="840509" y="5112247"/>
            <a:ext cx="10815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10X10" panose="020D0604000000000000" pitchFamily="50" charset="-127"/>
                <a:ea typeface="10X10" panose="020D0604000000000000" pitchFamily="50" charset="-127"/>
              </a:rPr>
              <a:t>English Premier League</a:t>
            </a:r>
            <a:r>
              <a:rPr lang="ko-KR" altLang="en-US" sz="2800" b="1" dirty="0">
                <a:latin typeface="10X10" panose="020D0604000000000000" pitchFamily="50" charset="-127"/>
                <a:ea typeface="10X10" panose="020D0604000000000000" pitchFamily="50" charset="-127"/>
              </a:rPr>
              <a:t>의 </a:t>
            </a:r>
            <a:r>
              <a:rPr lang="en-US" altLang="ko-KR" sz="2800" b="1" dirty="0">
                <a:latin typeface="10X10" panose="020D0604000000000000" pitchFamily="50" charset="-127"/>
                <a:ea typeface="10X10" panose="020D0604000000000000" pitchFamily="50" charset="-127"/>
              </a:rPr>
              <a:t>20</a:t>
            </a:r>
            <a:r>
              <a:rPr lang="ko-KR" altLang="en-US" sz="2800" b="1" dirty="0">
                <a:latin typeface="10X10" panose="020D0604000000000000" pitchFamily="50" charset="-127"/>
                <a:ea typeface="10X10" panose="020D0604000000000000" pitchFamily="50" charset="-127"/>
              </a:rPr>
              <a:t>개 팀 선수들</a:t>
            </a:r>
            <a:endParaRPr lang="en-US" altLang="ko-KR" sz="2800" b="1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algn="ctr"/>
            <a:r>
              <a:rPr lang="ko-KR" altLang="en-US" sz="2800" b="1" dirty="0">
                <a:latin typeface="10X10" panose="020D0604000000000000" pitchFamily="50" charset="-127"/>
                <a:ea typeface="10X10" panose="020D0604000000000000" pitchFamily="50" charset="-127"/>
              </a:rPr>
              <a:t> 데이터만 사용하기로 결정 </a:t>
            </a:r>
            <a:r>
              <a:rPr lang="en-US" altLang="ko-KR" sz="2800" b="1" dirty="0">
                <a:latin typeface="10X10" panose="020D0604000000000000" pitchFamily="50" charset="-127"/>
                <a:ea typeface="10X10" panose="020D0604000000000000" pitchFamily="50" charset="-127"/>
              </a:rPr>
              <a:t>!</a:t>
            </a:r>
            <a:endParaRPr lang="ko-KR" altLang="en-US" sz="2800" b="1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11FD0-DF15-4A26-BD9C-10B7F89A6CF0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 설명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8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B364485-7DA1-4550-AE85-021E6BB6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449735"/>
              </p:ext>
            </p:extLst>
          </p:nvPr>
        </p:nvGraphicFramePr>
        <p:xfrm>
          <a:off x="309879" y="2160445"/>
          <a:ext cx="51308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18">
                  <a:extLst>
                    <a:ext uri="{9D8B030D-6E8A-4147-A177-3AD203B41FA5}">
                      <a16:colId xmlns:a16="http://schemas.microsoft.com/office/drawing/2014/main" val="1507682544"/>
                    </a:ext>
                  </a:extLst>
                </a:gridCol>
                <a:gridCol w="3762282">
                  <a:extLst>
                    <a:ext uri="{9D8B030D-6E8A-4147-A177-3AD203B41FA5}">
                      <a16:colId xmlns:a16="http://schemas.microsoft.com/office/drawing/2014/main" val="3601319019"/>
                    </a:ext>
                  </a:extLst>
                </a:gridCol>
              </a:tblGrid>
              <a:tr h="339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변수명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전처리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65057"/>
                  </a:ext>
                </a:extLst>
              </a:tr>
              <a:tr h="59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Value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시장가치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Kilo</a:t>
                      </a:r>
                      <a:r>
                        <a:rPr lang="ko-KR" altLang="en-US" b="1" dirty="0"/>
                        <a:t>를 </a:t>
                      </a:r>
                      <a:r>
                        <a:rPr lang="en-US" altLang="ko-KR" b="1" dirty="0"/>
                        <a:t>000</a:t>
                      </a:r>
                      <a:r>
                        <a:rPr lang="ko-KR" altLang="en-US" b="1" dirty="0"/>
                        <a:t>으로 변환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Million 000,000</a:t>
                      </a:r>
                      <a:r>
                        <a:rPr lang="ko-KR" altLang="en-US" b="1" dirty="0"/>
                        <a:t>으로 변환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476454"/>
                  </a:ext>
                </a:extLst>
              </a:tr>
              <a:tr h="59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Wage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연봉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Kilo</a:t>
                      </a:r>
                      <a:r>
                        <a:rPr lang="ko-KR" altLang="en-US" b="1" dirty="0"/>
                        <a:t>를 </a:t>
                      </a:r>
                      <a:r>
                        <a:rPr lang="en-US" altLang="ko-KR" b="1" dirty="0"/>
                        <a:t>000</a:t>
                      </a:r>
                      <a:r>
                        <a:rPr lang="ko-KR" altLang="en-US" b="1" dirty="0"/>
                        <a:t>으로 변환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Million 000,000</a:t>
                      </a:r>
                      <a:r>
                        <a:rPr lang="ko-KR" altLang="en-US" b="1" dirty="0"/>
                        <a:t>으로 변환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01265"/>
                  </a:ext>
                </a:extLst>
              </a:tr>
              <a:tr h="743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Release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clause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 err="1"/>
                        <a:t>바이아웃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위 변수와 상이하지 않다 생각해 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45678"/>
                  </a:ext>
                </a:extLst>
              </a:tr>
              <a:tr h="59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Work rate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공수성향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288671"/>
                  </a:ext>
                </a:extLst>
              </a:tr>
              <a:tr h="593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Body type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체형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71352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9CBD349-899B-4151-A501-70B12A6207EB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 설명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EAF9D0A-909F-4CB8-935A-B193E911D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23413"/>
              </p:ext>
            </p:extLst>
          </p:nvPr>
        </p:nvGraphicFramePr>
        <p:xfrm>
          <a:off x="6837683" y="2251885"/>
          <a:ext cx="486155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18">
                  <a:extLst>
                    <a:ext uri="{9D8B030D-6E8A-4147-A177-3AD203B41FA5}">
                      <a16:colId xmlns:a16="http://schemas.microsoft.com/office/drawing/2014/main" val="1507682544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3601319019"/>
                    </a:ext>
                  </a:extLst>
                </a:gridCol>
              </a:tblGrid>
              <a:tr h="149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변수명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전처리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65057"/>
                  </a:ext>
                </a:extLst>
              </a:tr>
              <a:tr h="149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476454"/>
                  </a:ext>
                </a:extLst>
              </a:tr>
              <a:tr h="261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Joined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입단날짜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01265"/>
                  </a:ext>
                </a:extLst>
              </a:tr>
              <a:tr h="328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45678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링크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288671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Real face</a:t>
                      </a:r>
                      <a:br>
                        <a:rPr lang="en-US" altLang="ko-KR" b="1" dirty="0"/>
                      </a:b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얼굴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548838"/>
                  </a:ext>
                </a:extLst>
              </a:tr>
              <a:tr h="243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Contract </a:t>
                      </a:r>
                      <a:r>
                        <a:rPr lang="en-US" altLang="ko-KR" b="1" dirty="0" err="1"/>
                        <a:t>Vaild</a:t>
                      </a:r>
                      <a:r>
                        <a:rPr lang="en-US" altLang="ko-KR" b="1" dirty="0"/>
                        <a:t> Until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계약기간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제거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5144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4B95B7-A55A-4CC5-8F66-FBAA72543F36}"/>
              </a:ext>
            </a:extLst>
          </p:cNvPr>
          <p:cNvSpPr txBox="1"/>
          <p:nvPr/>
        </p:nvSpPr>
        <p:spPr>
          <a:xfrm>
            <a:off x="4240567" y="976544"/>
            <a:ext cx="371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 </a:t>
            </a:r>
            <a:r>
              <a:rPr lang="ko-KR" altLang="en-US" sz="3600" b="1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전처리</a:t>
            </a:r>
            <a:endParaRPr lang="ko-KR" altLang="en-US" sz="36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7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D7E3C8-B008-4A8A-B173-815D320E890D}"/>
              </a:ext>
            </a:extLst>
          </p:cNvPr>
          <p:cNvSpPr txBox="1"/>
          <p:nvPr/>
        </p:nvSpPr>
        <p:spPr>
          <a:xfrm>
            <a:off x="0" y="400647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 설명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C6E8FBE-513C-45AA-8B4A-83AB3F172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852205"/>
              </p:ext>
            </p:extLst>
          </p:nvPr>
        </p:nvGraphicFramePr>
        <p:xfrm>
          <a:off x="531674" y="1950720"/>
          <a:ext cx="3143682" cy="454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841">
                  <a:extLst>
                    <a:ext uri="{9D8B030D-6E8A-4147-A177-3AD203B41FA5}">
                      <a16:colId xmlns:a16="http://schemas.microsoft.com/office/drawing/2014/main" val="2923041750"/>
                    </a:ext>
                  </a:extLst>
                </a:gridCol>
                <a:gridCol w="1571841">
                  <a:extLst>
                    <a:ext uri="{9D8B030D-6E8A-4147-A177-3AD203B41FA5}">
                      <a16:colId xmlns:a16="http://schemas.microsoft.com/office/drawing/2014/main" val="3118132647"/>
                    </a:ext>
                  </a:extLst>
                </a:gridCol>
              </a:tblGrid>
              <a:tr h="314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764816"/>
                  </a:ext>
                </a:extLst>
              </a:tr>
              <a:tr h="414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Acceleration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순간속도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233032"/>
                  </a:ext>
                </a:extLst>
              </a:tr>
              <a:tr h="547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Volleys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발리슛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정확도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17005"/>
                  </a:ext>
                </a:extLst>
              </a:tr>
              <a:tr h="414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Aggression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호전성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311879"/>
                  </a:ext>
                </a:extLst>
              </a:tr>
              <a:tr h="414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Agility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민첩성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2142"/>
                  </a:ext>
                </a:extLst>
              </a:tr>
              <a:tr h="414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Balance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균형감각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79244"/>
                  </a:ext>
                </a:extLst>
              </a:tr>
              <a:tr h="414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Ballcontrol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볼 컨트롤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492018"/>
                  </a:ext>
                </a:extLst>
              </a:tr>
              <a:tr h="414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Composure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침착성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6145"/>
                  </a:ext>
                </a:extLst>
              </a:tr>
              <a:tr h="414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Shotpower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슈팅력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43180"/>
                  </a:ext>
                </a:extLst>
              </a:tr>
              <a:tr h="547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Standing</a:t>
                      </a:r>
                    </a:p>
                    <a:p>
                      <a:pPr algn="ctr" latinLnBrk="1"/>
                      <a:r>
                        <a:rPr lang="en-US" altLang="ko-KR" dirty="0"/>
                        <a:t>Tackle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스탠딩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태클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29095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6B92E3-7CAA-413B-B412-EF2C4B317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2702"/>
              </p:ext>
            </p:extLst>
          </p:nvPr>
        </p:nvGraphicFramePr>
        <p:xfrm>
          <a:off x="8516644" y="1963553"/>
          <a:ext cx="3230486" cy="463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243">
                  <a:extLst>
                    <a:ext uri="{9D8B030D-6E8A-4147-A177-3AD203B41FA5}">
                      <a16:colId xmlns:a16="http://schemas.microsoft.com/office/drawing/2014/main" val="2923041750"/>
                    </a:ext>
                  </a:extLst>
                </a:gridCol>
                <a:gridCol w="1615243">
                  <a:extLst>
                    <a:ext uri="{9D8B030D-6E8A-4147-A177-3AD203B41FA5}">
                      <a16:colId xmlns:a16="http://schemas.microsoft.com/office/drawing/2014/main" val="3118132647"/>
                    </a:ext>
                  </a:extLst>
                </a:gridCol>
              </a:tblGrid>
              <a:tr h="345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764816"/>
                  </a:ext>
                </a:extLst>
              </a:tr>
              <a:tr h="34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Jumping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점프력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233032"/>
                  </a:ext>
                </a:extLst>
              </a:tr>
              <a:tr h="34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Longpassing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롱패스정확도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17005"/>
                  </a:ext>
                </a:extLst>
              </a:tr>
              <a:tr h="34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Longshots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중거리슛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311879"/>
                  </a:ext>
                </a:extLst>
              </a:tr>
              <a:tr h="34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Marking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대인수비능력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2142"/>
                  </a:ext>
                </a:extLst>
              </a:tr>
              <a:tr h="605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Penalties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페널티킥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정확도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79244"/>
                  </a:ext>
                </a:extLst>
              </a:tr>
              <a:tr h="345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Reactions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반응속도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492018"/>
                  </a:ext>
                </a:extLst>
              </a:tr>
              <a:tr h="605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Short</a:t>
                      </a:r>
                    </a:p>
                    <a:p>
                      <a:pPr algn="ctr" latinLnBrk="1"/>
                      <a:r>
                        <a:rPr lang="en-US" altLang="ko-KR" dirty="0"/>
                        <a:t>Passing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짧은패스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정확도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6145"/>
                  </a:ext>
                </a:extLst>
              </a:tr>
              <a:tr h="605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Sprintspeed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최고속력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904398"/>
                  </a:ext>
                </a:extLst>
              </a:tr>
              <a:tr h="5156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4952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4396F7F-2E8D-48B9-BFFD-13B34B992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891354"/>
              </p:ext>
            </p:extLst>
          </p:nvPr>
        </p:nvGraphicFramePr>
        <p:xfrm>
          <a:off x="4524159" y="1950719"/>
          <a:ext cx="3230486" cy="4405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243">
                  <a:extLst>
                    <a:ext uri="{9D8B030D-6E8A-4147-A177-3AD203B41FA5}">
                      <a16:colId xmlns:a16="http://schemas.microsoft.com/office/drawing/2014/main" val="2923041750"/>
                    </a:ext>
                  </a:extLst>
                </a:gridCol>
                <a:gridCol w="1615243">
                  <a:extLst>
                    <a:ext uri="{9D8B030D-6E8A-4147-A177-3AD203B41FA5}">
                      <a16:colId xmlns:a16="http://schemas.microsoft.com/office/drawing/2014/main" val="3118132647"/>
                    </a:ext>
                  </a:extLst>
                </a:gridCol>
              </a:tblGrid>
              <a:tr h="332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764816"/>
                  </a:ext>
                </a:extLst>
              </a:tr>
              <a:tr h="42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Crossing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크로스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233032"/>
                  </a:ext>
                </a:extLst>
              </a:tr>
              <a:tr h="42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Defence</a:t>
                      </a:r>
                      <a:r>
                        <a:rPr lang="en-US" altLang="ko-KR" dirty="0"/>
                        <a:t> 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수비기여도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17005"/>
                  </a:ext>
                </a:extLst>
              </a:tr>
              <a:tr h="42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Dribbling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드리블 능력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311879"/>
                  </a:ext>
                </a:extLst>
              </a:tr>
              <a:tr h="42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Finishing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골 결정력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12142"/>
                  </a:ext>
                </a:extLst>
              </a:tr>
              <a:tr h="42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Fkaccuracy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프리킥정확도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79244"/>
                  </a:ext>
                </a:extLst>
              </a:tr>
              <a:tr h="581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Heading</a:t>
                      </a:r>
                    </a:p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헤딩정확도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492018"/>
                  </a:ext>
                </a:extLst>
              </a:tr>
              <a:tr h="42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Interceptions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가로채기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6145"/>
                  </a:ext>
                </a:extLst>
              </a:tr>
              <a:tr h="42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Stamina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지구력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28266"/>
                  </a:ext>
                </a:extLst>
              </a:tr>
              <a:tr h="42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몸싸움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8907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ECAF9D6-E8CB-4820-8B0E-DD3216C2BDC4}"/>
              </a:ext>
            </a:extLst>
          </p:cNvPr>
          <p:cNvSpPr txBox="1"/>
          <p:nvPr/>
        </p:nvSpPr>
        <p:spPr>
          <a:xfrm>
            <a:off x="4439328" y="985422"/>
            <a:ext cx="3313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10X10 Bold" panose="020D0604000000000000" pitchFamily="50" charset="-127"/>
                <a:ea typeface="10X10 Bold" panose="020D0604000000000000" pitchFamily="50" charset="-127"/>
              </a:rPr>
              <a:t>선수별</a:t>
            </a:r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 능력치 변수</a:t>
            </a:r>
          </a:p>
        </p:txBody>
      </p:sp>
    </p:spTree>
    <p:extLst>
      <p:ext uri="{BB962C8B-B14F-4D97-AF65-F5344CB8AC3E}">
        <p14:creationId xmlns:p14="http://schemas.microsoft.com/office/powerpoint/2010/main" val="11931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1A570D-6171-42AE-A17D-078F8B00BC19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 설명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090D6D-CAA6-458F-A43A-B0E95A3A1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476461"/>
              </p:ext>
            </p:extLst>
          </p:nvPr>
        </p:nvGraphicFramePr>
        <p:xfrm>
          <a:off x="2032000" y="2057400"/>
          <a:ext cx="812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565868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10587497"/>
                    </a:ext>
                  </a:extLst>
                </a:gridCol>
              </a:tblGrid>
              <a:tr h="574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변수설명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25560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Value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게임상 시장가치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896944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Wage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게임상 선수의 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96653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Age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나이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613625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Preferred foot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선호하는 발 </a:t>
                      </a:r>
                      <a:r>
                        <a:rPr lang="en-US" altLang="ko-KR" b="1" dirty="0"/>
                        <a:t>(Left, Right) </a:t>
                      </a:r>
                      <a:r>
                        <a:rPr lang="ko-KR" altLang="en-US" b="1" dirty="0"/>
                        <a:t>범주형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063011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Weakfoot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약한발을 얼마나 잘 사용하는지 정도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1~5</a:t>
                      </a:r>
                      <a:r>
                        <a:rPr lang="ko-KR" altLang="en-US" b="1" dirty="0"/>
                        <a:t>의 수치로 </a:t>
                      </a:r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이면 </a:t>
                      </a:r>
                      <a:r>
                        <a:rPr lang="ko-KR" altLang="en-US" b="1" dirty="0" err="1"/>
                        <a:t>양발잡이로</a:t>
                      </a:r>
                      <a:r>
                        <a:rPr lang="ko-KR" altLang="en-US" b="1" dirty="0"/>
                        <a:t> 간주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476269"/>
                  </a:ext>
                </a:extLst>
              </a:tr>
              <a:tr h="574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Position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선호 포지션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281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C13F9E7-FCCD-4EA5-AB7D-F7FD5B582011}"/>
              </a:ext>
            </a:extLst>
          </p:cNvPr>
          <p:cNvSpPr txBox="1"/>
          <p:nvPr/>
        </p:nvSpPr>
        <p:spPr>
          <a:xfrm>
            <a:off x="3688080" y="1203960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10X10 Bold" panose="020D0604000000000000" pitchFamily="50" charset="-127"/>
                <a:ea typeface="10X10 Bold" panose="020D0604000000000000" pitchFamily="50" charset="-127"/>
              </a:rPr>
              <a:t>그 외 분석에 참고할 변수</a:t>
            </a:r>
          </a:p>
        </p:txBody>
      </p:sp>
    </p:spTree>
    <p:extLst>
      <p:ext uri="{BB962C8B-B14F-4D97-AF65-F5344CB8AC3E}">
        <p14:creationId xmlns:p14="http://schemas.microsoft.com/office/powerpoint/2010/main" val="28769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103BB-4A6D-477D-8CD5-E23F59CD33C2}"/>
              </a:ext>
            </a:extLst>
          </p:cNvPr>
          <p:cNvSpPr txBox="1"/>
          <p:nvPr/>
        </p:nvSpPr>
        <p:spPr>
          <a:xfrm>
            <a:off x="490537" y="117630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kern="1200" dirty="0">
                <a:latin typeface="10X10 Bold" panose="020D0604000000000000" pitchFamily="50" charset="-127"/>
                <a:ea typeface="10X10 Bold" panose="020D0604000000000000" pitchFamily="50" charset="-127"/>
                <a:cs typeface="+mj-cs"/>
              </a:rPr>
              <a:t>최종 데이터</a:t>
            </a:r>
            <a:endParaRPr lang="en-US" altLang="ko-KR" sz="3600" kern="1200" dirty="0">
              <a:latin typeface="10X10 Bold" panose="020D0604000000000000" pitchFamily="50" charset="-127"/>
              <a:ea typeface="10X10 Bold" panose="020D0604000000000000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EC372-78B3-4D8F-9BC8-F3E0AA8F4E4C}"/>
              </a:ext>
            </a:extLst>
          </p:cNvPr>
          <p:cNvSpPr txBox="1"/>
          <p:nvPr/>
        </p:nvSpPr>
        <p:spPr>
          <a:xfrm>
            <a:off x="10575168" y="3520300"/>
            <a:ext cx="2660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548</a:t>
            </a:r>
            <a:r>
              <a:rPr lang="ko-KR" altLang="en-US" sz="3200" b="1" dirty="0"/>
              <a:t>개</a:t>
            </a:r>
            <a:endParaRPr lang="en-US" altLang="ko-KR" sz="3200" b="1" dirty="0"/>
          </a:p>
          <a:p>
            <a:r>
              <a:rPr lang="ko-KR" altLang="en-US" sz="3200" b="1" dirty="0" err="1"/>
              <a:t>관측값</a:t>
            </a:r>
            <a:endParaRPr lang="ko-KR" alt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CF118-81FF-427C-9560-40E2ED0236E4}"/>
              </a:ext>
            </a:extLst>
          </p:cNvPr>
          <p:cNvSpPr txBox="1"/>
          <p:nvPr/>
        </p:nvSpPr>
        <p:spPr>
          <a:xfrm>
            <a:off x="5179607" y="5395996"/>
            <a:ext cx="1903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b="1" dirty="0"/>
          </a:p>
          <a:p>
            <a:r>
              <a:rPr lang="en-US" altLang="ko-KR" sz="3200" b="1" dirty="0"/>
              <a:t>44</a:t>
            </a:r>
            <a:r>
              <a:rPr lang="ko-KR" altLang="en-US" sz="3200" b="1" dirty="0"/>
              <a:t>개 변수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2E8E1-ACC4-45AB-BE38-E81C23A74CB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 설명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C9B6C8C-290C-49F9-AAE4-DCD47F5824BE}"/>
              </a:ext>
            </a:extLst>
          </p:cNvPr>
          <p:cNvSpPr/>
          <p:nvPr/>
        </p:nvSpPr>
        <p:spPr>
          <a:xfrm>
            <a:off x="7048870" y="6033551"/>
            <a:ext cx="3526298" cy="3284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CD23EBE-6722-4CA6-AEBE-0C5F3549E608}"/>
              </a:ext>
            </a:extLst>
          </p:cNvPr>
          <p:cNvSpPr/>
          <p:nvPr/>
        </p:nvSpPr>
        <p:spPr>
          <a:xfrm rot="10800000">
            <a:off x="1653309" y="6033551"/>
            <a:ext cx="3526298" cy="328473"/>
          </a:xfrm>
          <a:prstGeom prst="rightArrow">
            <a:avLst>
              <a:gd name="adj1" fmla="val 50000"/>
              <a:gd name="adj2" fmla="val 581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EED64253-B9FD-4314-87D7-32056F291695}"/>
              </a:ext>
            </a:extLst>
          </p:cNvPr>
          <p:cNvSpPr/>
          <p:nvPr/>
        </p:nvSpPr>
        <p:spPr>
          <a:xfrm>
            <a:off x="11015248" y="4663948"/>
            <a:ext cx="492815" cy="12706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76F3098-B237-438E-9779-D52061006A09}"/>
              </a:ext>
            </a:extLst>
          </p:cNvPr>
          <p:cNvSpPr/>
          <p:nvPr/>
        </p:nvSpPr>
        <p:spPr>
          <a:xfrm rot="10800000">
            <a:off x="11015247" y="2135519"/>
            <a:ext cx="492815" cy="12706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건물이(가) 표시된 사진&#10;&#10;자동 생성된 설명">
            <a:extLst>
              <a:ext uri="{FF2B5EF4-FFF2-40B4-BE49-F238E27FC236}">
                <a16:creationId xmlns:a16="http://schemas.microsoft.com/office/drawing/2014/main" id="{6CB0705E-DD70-4F68-9AAF-BD52688D7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09" y="2135519"/>
            <a:ext cx="8834405" cy="368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2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7A23C1CC-5579-4A48-829A-46B39CBBB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2" y="1508169"/>
            <a:ext cx="5243858" cy="4352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EED3FB-5A85-4B9C-B837-0310F2DC65AD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 설명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A77FE-0E88-4588-88C3-688AA0699A54}"/>
              </a:ext>
            </a:extLst>
          </p:cNvPr>
          <p:cNvSpPr txBox="1"/>
          <p:nvPr/>
        </p:nvSpPr>
        <p:spPr>
          <a:xfrm>
            <a:off x="7465948" y="2853373"/>
            <a:ext cx="3998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대체로 양이든 음이든</a:t>
            </a:r>
            <a:endParaRPr lang="en-US" altLang="ko-KR" sz="2400" dirty="0"/>
          </a:p>
          <a:p>
            <a:r>
              <a:rPr lang="ko-KR" altLang="en-US" sz="2400" dirty="0"/>
              <a:t>높은 상관관계를 </a:t>
            </a:r>
            <a:r>
              <a:rPr lang="ko-KR" altLang="en-US" sz="2400" dirty="0" err="1"/>
              <a:t>가지고있음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8DDE401-2F76-4216-84C2-1A952DAC48FF}"/>
              </a:ext>
            </a:extLst>
          </p:cNvPr>
          <p:cNvSpPr/>
          <p:nvPr/>
        </p:nvSpPr>
        <p:spPr>
          <a:xfrm>
            <a:off x="5430671" y="3067309"/>
            <a:ext cx="2035277" cy="403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5" y="1579623"/>
            <a:ext cx="4616308" cy="4458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EED3FB-5A85-4B9C-B837-0310F2DC65AD}"/>
              </a:ext>
            </a:extLst>
          </p:cNvPr>
          <p:cNvSpPr txBox="1"/>
          <p:nvPr/>
        </p:nvSpPr>
        <p:spPr>
          <a:xfrm>
            <a:off x="16476" y="455752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데이터 설명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A77FE-0E88-4588-88C3-688AA0699A54}"/>
              </a:ext>
            </a:extLst>
          </p:cNvPr>
          <p:cNvSpPr txBox="1"/>
          <p:nvPr/>
        </p:nvSpPr>
        <p:spPr>
          <a:xfrm>
            <a:off x="5422964" y="4220854"/>
            <a:ext cx="3998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특히 </a:t>
            </a:r>
            <a:r>
              <a:rPr lang="en-US" altLang="ko-KR" sz="2400" dirty="0"/>
              <a:t>20</a:t>
            </a:r>
            <a:r>
              <a:rPr lang="ko-KR" altLang="en-US" sz="2400" dirty="0"/>
              <a:t>대 초반 선수들은  전체적인 </a:t>
            </a:r>
            <a:r>
              <a:rPr lang="ko-KR" altLang="en-US" sz="2400" dirty="0" err="1"/>
              <a:t>능력치가</a:t>
            </a:r>
            <a:r>
              <a:rPr lang="ko-KR" altLang="en-US" sz="2400" dirty="0"/>
              <a:t> 낮다 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87396" y="4636353"/>
            <a:ext cx="4335568" cy="1401981"/>
            <a:chOff x="1087396" y="4636353"/>
            <a:chExt cx="4335568" cy="1401981"/>
          </a:xfrm>
        </p:grpSpPr>
        <p:sp>
          <p:nvSpPr>
            <p:cNvPr id="11" name="타원 10"/>
            <p:cNvSpPr/>
            <p:nvPr/>
          </p:nvSpPr>
          <p:spPr>
            <a:xfrm>
              <a:off x="1087396" y="5585254"/>
              <a:ext cx="881448" cy="453080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>
              <a:stCxn id="11" idx="6"/>
              <a:endCxn id="9" idx="1"/>
            </p:cNvCxnSpPr>
            <p:nvPr/>
          </p:nvCxnSpPr>
          <p:spPr>
            <a:xfrm flipV="1">
              <a:off x="1968844" y="4636353"/>
              <a:ext cx="3454120" cy="117544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01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5AB2FF-1E33-485D-BC97-5ACA71C9D471}"/>
              </a:ext>
            </a:extLst>
          </p:cNvPr>
          <p:cNvSpPr txBox="1"/>
          <p:nvPr/>
        </p:nvSpPr>
        <p:spPr>
          <a:xfrm>
            <a:off x="7803186" y="591463"/>
            <a:ext cx="384403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1"/>
                </a:solidFill>
                <a:latin typeface="+mj-lt"/>
              </a:rPr>
              <a:t>분석 목표</a:t>
            </a:r>
            <a:endParaRPr lang="en-US" altLang="ko-KR" sz="3200" dirty="0">
              <a:solidFill>
                <a:schemeClr val="bg1"/>
              </a:solidFill>
              <a:latin typeface="+mj-lt"/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1"/>
                </a:solidFill>
              </a:rPr>
              <a:t>분석 배경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1"/>
                </a:solidFill>
              </a:rPr>
              <a:t>데이터 설명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1"/>
                </a:solidFill>
              </a:rPr>
              <a:t>분석 내용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3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3200" dirty="0">
                <a:solidFill>
                  <a:schemeClr val="bg1"/>
                </a:solidFill>
              </a:rPr>
              <a:t>결론 및 한계점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dirty="0">
              <a:solidFill>
                <a:schemeClr val="bg1"/>
              </a:solidFill>
            </a:endParaRP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CF0DD-0D31-40BD-BEAA-587B0CC12A60}"/>
              </a:ext>
            </a:extLst>
          </p:cNvPr>
          <p:cNvSpPr txBox="1"/>
          <p:nvPr/>
        </p:nvSpPr>
        <p:spPr>
          <a:xfrm>
            <a:off x="1597980" y="2317072"/>
            <a:ext cx="43678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930118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CF0DD-0D31-40BD-BEAA-587B0CC12A60}"/>
              </a:ext>
            </a:extLst>
          </p:cNvPr>
          <p:cNvSpPr txBox="1"/>
          <p:nvPr/>
        </p:nvSpPr>
        <p:spPr>
          <a:xfrm>
            <a:off x="238550" y="2238413"/>
            <a:ext cx="4969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분석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4B0757-8762-4F4A-83A7-8FA7FA4D5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19" y="0"/>
            <a:ext cx="934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78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5EF04-B6FB-48BB-B7DA-7FEB444F16FA}"/>
              </a:ext>
            </a:extLst>
          </p:cNvPr>
          <p:cNvSpPr txBox="1"/>
          <p:nvPr/>
        </p:nvSpPr>
        <p:spPr>
          <a:xfrm>
            <a:off x="4669655" y="748140"/>
            <a:ext cx="350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인자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A9CAC-1070-46E9-B010-F14DA4FA656A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3678B9C-46B4-4B78-944B-5A866281E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4" y="1470167"/>
            <a:ext cx="4501832" cy="3737705"/>
          </a:xfrm>
          <a:prstGeom prst="rect">
            <a:avLst/>
          </a:prstGeom>
        </p:spPr>
      </p:pic>
      <p:pic>
        <p:nvPicPr>
          <p:cNvPr id="9" name="그림 8" descr="개체이(가) 표시된 사진&#10;&#10;자동 생성된 설명">
            <a:extLst>
              <a:ext uri="{FF2B5EF4-FFF2-40B4-BE49-F238E27FC236}">
                <a16:creationId xmlns:a16="http://schemas.microsoft.com/office/drawing/2014/main" id="{2E19C512-92CF-4186-ADF3-6A5F9CDD8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4" y="5637511"/>
            <a:ext cx="7193903" cy="38865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E4C38E-FF3A-4CA3-9884-0E6F3B0EACFF}"/>
              </a:ext>
            </a:extLst>
          </p:cNvPr>
          <p:cNvCxnSpPr>
            <a:cxnSpLocks/>
          </p:cNvCxnSpPr>
          <p:nvPr/>
        </p:nvCxnSpPr>
        <p:spPr>
          <a:xfrm flipV="1">
            <a:off x="3913239" y="6025156"/>
            <a:ext cx="1048813" cy="1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D700CD2-1195-4022-9E9B-79D498D01DB4}"/>
              </a:ext>
            </a:extLst>
          </p:cNvPr>
          <p:cNvSpPr/>
          <p:nvPr/>
        </p:nvSpPr>
        <p:spPr>
          <a:xfrm>
            <a:off x="5053782" y="2851355"/>
            <a:ext cx="2064774" cy="6587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CC7003-12F5-422B-9860-53015D0C0777}"/>
              </a:ext>
            </a:extLst>
          </p:cNvPr>
          <p:cNvSpPr txBox="1"/>
          <p:nvPr/>
        </p:nvSpPr>
        <p:spPr>
          <a:xfrm>
            <a:off x="7595796" y="2580570"/>
            <a:ext cx="3898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Scree </a:t>
            </a:r>
            <a:r>
              <a:rPr lang="ko-KR" altLang="en-US" dirty="0"/>
              <a:t>도형이 평평해지는 지점은</a:t>
            </a:r>
            <a:endParaRPr lang="en-US" altLang="ko-KR" dirty="0"/>
          </a:p>
          <a:p>
            <a:r>
              <a:rPr lang="ko-KR" altLang="en-US" dirty="0"/>
              <a:t>인자의 개수가 </a:t>
            </a:r>
            <a:r>
              <a:rPr lang="en-US" altLang="ko-KR" dirty="0"/>
              <a:t>5</a:t>
            </a:r>
            <a:r>
              <a:rPr lang="ko-KR" altLang="en-US" dirty="0" err="1"/>
              <a:t>일때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즉 인자 </a:t>
            </a:r>
            <a:r>
              <a:rPr lang="en-US" altLang="ko-KR" dirty="0"/>
              <a:t>4</a:t>
            </a:r>
            <a:r>
              <a:rPr lang="ko-KR" altLang="en-US" dirty="0"/>
              <a:t>개까지 </a:t>
            </a:r>
            <a:r>
              <a:rPr lang="ko-KR" altLang="en-US" dirty="0" err="1"/>
              <a:t>사용하는것으로</a:t>
            </a:r>
            <a:r>
              <a:rPr lang="ko-KR" altLang="en-US" dirty="0"/>
              <a:t> 결정</a:t>
            </a:r>
            <a:endParaRPr lang="en-US" altLang="ko-KR" dirty="0"/>
          </a:p>
          <a:p>
            <a:r>
              <a:rPr lang="ko-KR" altLang="en-US" dirty="0"/>
              <a:t>내릴 수 있음</a:t>
            </a:r>
          </a:p>
        </p:txBody>
      </p:sp>
    </p:spTree>
    <p:extLst>
      <p:ext uri="{BB962C8B-B14F-4D97-AF65-F5344CB8AC3E}">
        <p14:creationId xmlns:p14="http://schemas.microsoft.com/office/powerpoint/2010/main" val="270584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5EF04-B6FB-48BB-B7DA-7FEB444F16FA}"/>
              </a:ext>
            </a:extLst>
          </p:cNvPr>
          <p:cNvSpPr txBox="1"/>
          <p:nvPr/>
        </p:nvSpPr>
        <p:spPr>
          <a:xfrm>
            <a:off x="4669655" y="748140"/>
            <a:ext cx="350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인자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A9CAC-1070-46E9-B010-F14DA4FA656A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9971C5-C95B-4395-BB71-1C4394E18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88" y="2868881"/>
            <a:ext cx="3375953" cy="112023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FD2CCA-A140-4F22-A0FF-F8DEE779AB08}"/>
              </a:ext>
            </a:extLst>
          </p:cNvPr>
          <p:cNvSpPr/>
          <p:nvPr/>
        </p:nvSpPr>
        <p:spPr>
          <a:xfrm>
            <a:off x="4237703" y="3407490"/>
            <a:ext cx="517938" cy="1892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6C4B55C-A08A-46EE-9853-CC3FFCE1F519}"/>
              </a:ext>
            </a:extLst>
          </p:cNvPr>
          <p:cNvSpPr/>
          <p:nvPr/>
        </p:nvSpPr>
        <p:spPr>
          <a:xfrm>
            <a:off x="4935793" y="3342658"/>
            <a:ext cx="2802193" cy="318936"/>
          </a:xfrm>
          <a:prstGeom prst="rightArrow">
            <a:avLst>
              <a:gd name="adj1" fmla="val 43834"/>
              <a:gd name="adj2" fmla="val 900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F5065-E49E-4AB2-A34D-8B2472239CF2}"/>
              </a:ext>
            </a:extLst>
          </p:cNvPr>
          <p:cNvSpPr txBox="1"/>
          <p:nvPr/>
        </p:nvSpPr>
        <p:spPr>
          <a:xfrm>
            <a:off x="8003458" y="2624963"/>
            <a:ext cx="3506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인자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누적설명력은</a:t>
            </a:r>
            <a:r>
              <a:rPr lang="ko-KR" altLang="en-US" dirty="0"/>
              <a:t> </a:t>
            </a:r>
            <a:r>
              <a:rPr lang="en-US" altLang="ko-KR" dirty="0"/>
              <a:t>78%</a:t>
            </a:r>
            <a:r>
              <a:rPr lang="ko-KR" altLang="en-US" dirty="0"/>
              <a:t>정도</a:t>
            </a:r>
            <a:endParaRPr lang="en-US" altLang="ko-KR" dirty="0"/>
          </a:p>
          <a:p>
            <a:r>
              <a:rPr lang="en-US" altLang="ko-KR" dirty="0"/>
              <a:t>30</a:t>
            </a:r>
            <a:r>
              <a:rPr lang="ko-KR" altLang="en-US" dirty="0"/>
              <a:t>개라는 많은 </a:t>
            </a:r>
            <a:r>
              <a:rPr lang="ko-KR" altLang="en-US" dirty="0" err="1"/>
              <a:t>능력치관련</a:t>
            </a:r>
            <a:r>
              <a:rPr lang="ko-KR" altLang="en-US" dirty="0"/>
              <a:t> 변수와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번째 인자에서는 어떠한 특징도 </a:t>
            </a:r>
            <a:endParaRPr lang="en-US" altLang="ko-KR" dirty="0"/>
          </a:p>
          <a:p>
            <a:r>
              <a:rPr lang="ko-KR" altLang="en-US" dirty="0" err="1"/>
              <a:t>잡아낼수</a:t>
            </a:r>
            <a:r>
              <a:rPr lang="ko-KR" altLang="en-US" dirty="0"/>
              <a:t> 없었으므로 </a:t>
            </a:r>
            <a:endParaRPr lang="en-US" altLang="ko-KR" dirty="0"/>
          </a:p>
          <a:p>
            <a:r>
              <a:rPr lang="ko-KR" altLang="en-US" dirty="0"/>
              <a:t>최종적으로 </a:t>
            </a:r>
            <a:r>
              <a:rPr lang="en-US" altLang="ko-KR" dirty="0"/>
              <a:t>4</a:t>
            </a:r>
            <a:r>
              <a:rPr lang="ko-KR" altLang="en-US" dirty="0"/>
              <a:t>개의 인자선택을 결정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033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5EF04-B6FB-48BB-B7DA-7FEB444F16FA}"/>
              </a:ext>
            </a:extLst>
          </p:cNvPr>
          <p:cNvSpPr txBox="1"/>
          <p:nvPr/>
        </p:nvSpPr>
        <p:spPr>
          <a:xfrm>
            <a:off x="4669655" y="748140"/>
            <a:ext cx="350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인자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A9CAC-1070-46E9-B010-F14DA4FA656A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38998F4-F34F-4507-AC89-D7F040B6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72" y="1664525"/>
            <a:ext cx="2988456" cy="3657828"/>
          </a:xfrm>
          <a:prstGeom prst="rect">
            <a:avLst/>
          </a:prstGeom>
        </p:spPr>
      </p:pic>
      <p:pic>
        <p:nvPicPr>
          <p:cNvPr id="7" name="그림 6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A70252B-0E2A-466C-8094-4EE06D35B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02" y="1615898"/>
            <a:ext cx="2956832" cy="362620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BA07673-5639-4C57-9E93-3E036E955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0" y="1647522"/>
            <a:ext cx="2919938" cy="3610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EB1613-93F8-484B-93DB-39E1C062F7DF}"/>
              </a:ext>
            </a:extLst>
          </p:cNvPr>
          <p:cNvSpPr txBox="1"/>
          <p:nvPr/>
        </p:nvSpPr>
        <p:spPr>
          <a:xfrm>
            <a:off x="8652387" y="5407742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Promax </a:t>
            </a:r>
            <a:r>
              <a:rPr lang="ko-KR" altLang="en-US" dirty="0"/>
              <a:t>회전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CBF5A-3491-4A75-A5AD-C8838496DCAD}"/>
              </a:ext>
            </a:extLst>
          </p:cNvPr>
          <p:cNvSpPr txBox="1"/>
          <p:nvPr/>
        </p:nvSpPr>
        <p:spPr>
          <a:xfrm>
            <a:off x="821927" y="5407742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Varimax </a:t>
            </a:r>
            <a:r>
              <a:rPr lang="ko-KR" altLang="en-US" dirty="0"/>
              <a:t>회전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69C5F-AA92-45A5-87C9-B872FA37FB63}"/>
              </a:ext>
            </a:extLst>
          </p:cNvPr>
          <p:cNvSpPr txBox="1"/>
          <p:nvPr/>
        </p:nvSpPr>
        <p:spPr>
          <a:xfrm>
            <a:off x="4571725" y="5407742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Oblimin</a:t>
            </a:r>
            <a:r>
              <a:rPr lang="en-US" altLang="ko-KR" dirty="0"/>
              <a:t> </a:t>
            </a:r>
            <a:r>
              <a:rPr lang="ko-KR" altLang="en-US" dirty="0"/>
              <a:t>회전</a:t>
            </a:r>
          </a:p>
        </p:txBody>
      </p:sp>
    </p:spTree>
    <p:extLst>
      <p:ext uri="{BB962C8B-B14F-4D97-AF65-F5344CB8AC3E}">
        <p14:creationId xmlns:p14="http://schemas.microsoft.com/office/powerpoint/2010/main" val="20784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5EF04-B6FB-48BB-B7DA-7FEB444F16FA}"/>
              </a:ext>
            </a:extLst>
          </p:cNvPr>
          <p:cNvSpPr txBox="1"/>
          <p:nvPr/>
        </p:nvSpPr>
        <p:spPr>
          <a:xfrm>
            <a:off x="4669655" y="748140"/>
            <a:ext cx="350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인자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A9CAC-1070-46E9-B010-F14DA4FA656A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38998F4-F34F-4507-AC89-D7F040B6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72" y="1664525"/>
            <a:ext cx="2988456" cy="3657828"/>
          </a:xfrm>
          <a:prstGeom prst="rect">
            <a:avLst/>
          </a:prstGeom>
        </p:spPr>
      </p:pic>
      <p:pic>
        <p:nvPicPr>
          <p:cNvPr id="7" name="그림 6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7A70252B-0E2A-466C-8094-4EE06D35B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02" y="1615898"/>
            <a:ext cx="2956832" cy="362620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BA07673-5639-4C57-9E93-3E036E955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0" y="1647522"/>
            <a:ext cx="2919938" cy="3610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EB1613-93F8-484B-93DB-39E1C062F7DF}"/>
              </a:ext>
            </a:extLst>
          </p:cNvPr>
          <p:cNvSpPr txBox="1"/>
          <p:nvPr/>
        </p:nvSpPr>
        <p:spPr>
          <a:xfrm>
            <a:off x="8652387" y="5407742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Promax </a:t>
            </a:r>
            <a:r>
              <a:rPr lang="ko-KR" altLang="en-US" dirty="0"/>
              <a:t>회전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CBF5A-3491-4A75-A5AD-C8838496DCAD}"/>
              </a:ext>
            </a:extLst>
          </p:cNvPr>
          <p:cNvSpPr txBox="1"/>
          <p:nvPr/>
        </p:nvSpPr>
        <p:spPr>
          <a:xfrm>
            <a:off x="821927" y="5407742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Varimax </a:t>
            </a:r>
            <a:r>
              <a:rPr lang="ko-KR" altLang="en-US" dirty="0"/>
              <a:t>회전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69C5F-AA92-45A5-87C9-B872FA37FB63}"/>
              </a:ext>
            </a:extLst>
          </p:cNvPr>
          <p:cNvSpPr txBox="1"/>
          <p:nvPr/>
        </p:nvSpPr>
        <p:spPr>
          <a:xfrm>
            <a:off x="4571725" y="5407742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Oblimin</a:t>
            </a:r>
            <a:r>
              <a:rPr lang="en-US" altLang="ko-KR" dirty="0"/>
              <a:t> </a:t>
            </a:r>
            <a:r>
              <a:rPr lang="ko-KR" altLang="en-US" dirty="0"/>
              <a:t>회전</a:t>
            </a:r>
          </a:p>
        </p:txBody>
      </p:sp>
    </p:spTree>
    <p:extLst>
      <p:ext uri="{BB962C8B-B14F-4D97-AF65-F5344CB8AC3E}">
        <p14:creationId xmlns:p14="http://schemas.microsoft.com/office/powerpoint/2010/main" val="4472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5EF04-B6FB-48BB-B7DA-7FEB444F16FA}"/>
              </a:ext>
            </a:extLst>
          </p:cNvPr>
          <p:cNvSpPr txBox="1"/>
          <p:nvPr/>
        </p:nvSpPr>
        <p:spPr>
          <a:xfrm>
            <a:off x="4669655" y="748140"/>
            <a:ext cx="350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인자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A9CAC-1070-46E9-B010-F14DA4FA656A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73CBA8A6-8452-43A3-8778-55D3804B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25" y="1957414"/>
            <a:ext cx="3751950" cy="3428300"/>
          </a:xfrm>
          <a:prstGeom prst="rect">
            <a:avLst/>
          </a:prstGeom>
        </p:spPr>
      </p:pic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725119C-D9B6-4FC7-94D5-6721BDACF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67" y="1893894"/>
            <a:ext cx="3993126" cy="3315345"/>
          </a:xfrm>
          <a:prstGeom prst="rect">
            <a:avLst/>
          </a:prstGeom>
        </p:spPr>
      </p:pic>
      <p:pic>
        <p:nvPicPr>
          <p:cNvPr id="9" name="그림 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625BC778-DAEE-4FE5-9A71-819E9C472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533"/>
            <a:ext cx="3751950" cy="3115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A513CA-1996-4881-B6CB-360D49719712}"/>
              </a:ext>
            </a:extLst>
          </p:cNvPr>
          <p:cNvSpPr txBox="1"/>
          <p:nvPr/>
        </p:nvSpPr>
        <p:spPr>
          <a:xfrm>
            <a:off x="9302083" y="5372631"/>
            <a:ext cx="155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Promax </a:t>
            </a:r>
            <a:r>
              <a:rPr lang="ko-KR" altLang="en-US" dirty="0"/>
              <a:t>회전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29195-3199-44B0-B5D7-EDF379455D53}"/>
              </a:ext>
            </a:extLst>
          </p:cNvPr>
          <p:cNvSpPr txBox="1"/>
          <p:nvPr/>
        </p:nvSpPr>
        <p:spPr>
          <a:xfrm>
            <a:off x="1271557" y="5394659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Varimax </a:t>
            </a:r>
            <a:r>
              <a:rPr lang="ko-KR" altLang="en-US" dirty="0"/>
              <a:t>회전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75E4F-85E6-4441-9B3D-BF60B6BEFE56}"/>
              </a:ext>
            </a:extLst>
          </p:cNvPr>
          <p:cNvSpPr txBox="1"/>
          <p:nvPr/>
        </p:nvSpPr>
        <p:spPr>
          <a:xfrm>
            <a:off x="5486164" y="5421946"/>
            <a:ext cx="30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Oblimin</a:t>
            </a:r>
            <a:r>
              <a:rPr lang="en-US" altLang="ko-KR" dirty="0"/>
              <a:t> </a:t>
            </a:r>
            <a:r>
              <a:rPr lang="ko-KR" altLang="en-US" dirty="0"/>
              <a:t>회전</a:t>
            </a:r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92440848-1CBD-49E0-A94B-7F19AD00CC7F}"/>
              </a:ext>
            </a:extLst>
          </p:cNvPr>
          <p:cNvSpPr/>
          <p:nvPr/>
        </p:nvSpPr>
        <p:spPr>
          <a:xfrm>
            <a:off x="3006017" y="5394659"/>
            <a:ext cx="2214912" cy="356249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8CD6E-8226-460D-90F7-C6535117075C}"/>
              </a:ext>
            </a:extLst>
          </p:cNvPr>
          <p:cNvSpPr txBox="1"/>
          <p:nvPr/>
        </p:nvSpPr>
        <p:spPr>
          <a:xfrm>
            <a:off x="3037500" y="5925194"/>
            <a:ext cx="189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약간의 </a:t>
            </a:r>
            <a:r>
              <a:rPr lang="ko-KR" altLang="en-US" dirty="0" err="1"/>
              <a:t>차이가있음</a:t>
            </a:r>
            <a:endParaRPr lang="ko-KR" altLang="en-US" dirty="0"/>
          </a:p>
        </p:txBody>
      </p: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B22E3D30-5542-4FAC-9880-20B56BAC6ABF}"/>
              </a:ext>
            </a:extLst>
          </p:cNvPr>
          <p:cNvSpPr/>
          <p:nvPr/>
        </p:nvSpPr>
        <p:spPr>
          <a:xfrm>
            <a:off x="7022709" y="5385714"/>
            <a:ext cx="2145369" cy="356249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D48BD3-B11C-4768-BE24-AF10779EF3E4}"/>
              </a:ext>
            </a:extLst>
          </p:cNvPr>
          <p:cNvSpPr txBox="1"/>
          <p:nvPr/>
        </p:nvSpPr>
        <p:spPr>
          <a:xfrm>
            <a:off x="7146579" y="5827510"/>
            <a:ext cx="214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해석상 </a:t>
            </a:r>
            <a:endParaRPr lang="en-US" altLang="ko-KR" dirty="0"/>
          </a:p>
          <a:p>
            <a:r>
              <a:rPr lang="ko-KR" altLang="en-US" dirty="0"/>
              <a:t>별 차이가 </a:t>
            </a:r>
            <a:r>
              <a:rPr lang="ko-KR" altLang="en-US" dirty="0" err="1"/>
              <a:t>없어보임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FDFCAF-EA76-427D-87E8-E8B2B715195B}"/>
              </a:ext>
            </a:extLst>
          </p:cNvPr>
          <p:cNvSpPr/>
          <p:nvPr/>
        </p:nvSpPr>
        <p:spPr>
          <a:xfrm>
            <a:off x="5352159" y="5310618"/>
            <a:ext cx="1536545" cy="552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8396BA-165F-4468-A781-5C298EAC6A5C}"/>
              </a:ext>
            </a:extLst>
          </p:cNvPr>
          <p:cNvSpPr txBox="1"/>
          <p:nvPr/>
        </p:nvSpPr>
        <p:spPr>
          <a:xfrm>
            <a:off x="5245440" y="5899413"/>
            <a:ext cx="177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요인들간에</a:t>
            </a:r>
            <a:r>
              <a:rPr lang="ko-KR" altLang="en-US" dirty="0"/>
              <a:t> 상호독립이 아닐 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56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5EF04-B6FB-48BB-B7DA-7FEB444F16FA}"/>
              </a:ext>
            </a:extLst>
          </p:cNvPr>
          <p:cNvSpPr txBox="1"/>
          <p:nvPr/>
        </p:nvSpPr>
        <p:spPr>
          <a:xfrm>
            <a:off x="4669655" y="748140"/>
            <a:ext cx="350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인자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A9CAC-1070-46E9-B010-F14DA4FA656A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38998F4-F34F-4507-AC89-D7F040B6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1" y="1579137"/>
            <a:ext cx="3912964" cy="4789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614B07-3551-407F-9390-B96A741CE742}"/>
              </a:ext>
            </a:extLst>
          </p:cNvPr>
          <p:cNvSpPr txBox="1"/>
          <p:nvPr/>
        </p:nvSpPr>
        <p:spPr>
          <a:xfrm>
            <a:off x="7442475" y="1579137"/>
            <a:ext cx="172064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인자</a:t>
            </a:r>
            <a:r>
              <a:rPr lang="en-US" altLang="ko-KR" sz="2400" b="1" dirty="0"/>
              <a:t>1</a:t>
            </a:r>
            <a:r>
              <a:rPr lang="en-US" altLang="ko-KR" dirty="0"/>
              <a:t>  </a:t>
            </a:r>
          </a:p>
          <a:p>
            <a:r>
              <a:rPr lang="en-US" altLang="ko-KR" dirty="0" err="1"/>
              <a:t>Ballcontrol</a:t>
            </a:r>
            <a:endParaRPr lang="en-US" altLang="ko-KR" dirty="0"/>
          </a:p>
          <a:p>
            <a:r>
              <a:rPr lang="en-US" altLang="ko-KR" dirty="0"/>
              <a:t>Composure</a:t>
            </a:r>
          </a:p>
          <a:p>
            <a:r>
              <a:rPr lang="en-US" altLang="ko-KR" dirty="0"/>
              <a:t>Crossing</a:t>
            </a:r>
          </a:p>
          <a:p>
            <a:r>
              <a:rPr lang="en-US" altLang="ko-KR" dirty="0"/>
              <a:t>Curve</a:t>
            </a:r>
          </a:p>
          <a:p>
            <a:r>
              <a:rPr lang="en-US" altLang="ko-KR" dirty="0"/>
              <a:t>Dribbling</a:t>
            </a:r>
          </a:p>
          <a:p>
            <a:r>
              <a:rPr lang="en-US" altLang="ko-KR" dirty="0" err="1"/>
              <a:t>Fkaccuracy</a:t>
            </a:r>
            <a:endParaRPr lang="en-US" altLang="ko-KR" dirty="0"/>
          </a:p>
          <a:p>
            <a:r>
              <a:rPr lang="en-US" altLang="ko-KR" dirty="0"/>
              <a:t>Finishing</a:t>
            </a:r>
          </a:p>
          <a:p>
            <a:r>
              <a:rPr lang="en-US" altLang="ko-KR" dirty="0" err="1"/>
              <a:t>Longpassing</a:t>
            </a:r>
            <a:endParaRPr lang="en-US" altLang="ko-KR" dirty="0"/>
          </a:p>
          <a:p>
            <a:r>
              <a:rPr lang="en-US" altLang="ko-KR" dirty="0"/>
              <a:t>Longshots</a:t>
            </a:r>
          </a:p>
          <a:p>
            <a:r>
              <a:rPr lang="en-US" altLang="ko-KR" dirty="0"/>
              <a:t>Penalties</a:t>
            </a:r>
          </a:p>
          <a:p>
            <a:r>
              <a:rPr lang="en-US" altLang="ko-KR" dirty="0"/>
              <a:t>Positioning</a:t>
            </a:r>
          </a:p>
          <a:p>
            <a:r>
              <a:rPr lang="en-US" altLang="ko-KR" dirty="0" err="1"/>
              <a:t>Shortpassing</a:t>
            </a:r>
            <a:endParaRPr lang="en-US" altLang="ko-KR" dirty="0"/>
          </a:p>
          <a:p>
            <a:r>
              <a:rPr lang="en-US" altLang="ko-KR" dirty="0" err="1"/>
              <a:t>Shotpower</a:t>
            </a:r>
            <a:endParaRPr lang="en-US" altLang="ko-KR" dirty="0"/>
          </a:p>
          <a:p>
            <a:r>
              <a:rPr lang="en-US" altLang="ko-KR" dirty="0"/>
              <a:t>Vision</a:t>
            </a:r>
          </a:p>
          <a:p>
            <a:r>
              <a:rPr lang="en-US" altLang="ko-KR" dirty="0"/>
              <a:t>volleys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D3ED1-5442-46E0-A968-C9DFE9A1B688}"/>
              </a:ext>
            </a:extLst>
          </p:cNvPr>
          <p:cNvSpPr txBox="1"/>
          <p:nvPr/>
        </p:nvSpPr>
        <p:spPr>
          <a:xfrm>
            <a:off x="8890364" y="1579137"/>
            <a:ext cx="17206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인자</a:t>
            </a:r>
            <a:r>
              <a:rPr lang="en-US" altLang="ko-KR" sz="2400" b="1" dirty="0"/>
              <a:t>2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Interception</a:t>
            </a:r>
          </a:p>
          <a:p>
            <a:r>
              <a:rPr lang="en-US" altLang="ko-KR" dirty="0"/>
              <a:t>Marking</a:t>
            </a:r>
          </a:p>
          <a:p>
            <a:r>
              <a:rPr lang="en-US" altLang="ko-KR" dirty="0" err="1"/>
              <a:t>slidingtackle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D6B376-AABC-47C5-9619-301AE78C669C}"/>
              </a:ext>
            </a:extLst>
          </p:cNvPr>
          <p:cNvSpPr txBox="1"/>
          <p:nvPr/>
        </p:nvSpPr>
        <p:spPr>
          <a:xfrm>
            <a:off x="10464715" y="1579137"/>
            <a:ext cx="17206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인자</a:t>
            </a:r>
            <a:r>
              <a:rPr lang="en-US" altLang="ko-KR" sz="2400" b="1" dirty="0"/>
              <a:t>4</a:t>
            </a:r>
            <a:endParaRPr lang="en-US" altLang="ko-KR" dirty="0"/>
          </a:p>
          <a:p>
            <a:r>
              <a:rPr lang="en-US" altLang="ko-KR" dirty="0"/>
              <a:t>Acceleration</a:t>
            </a:r>
          </a:p>
          <a:p>
            <a:r>
              <a:rPr lang="en-US" altLang="ko-KR" dirty="0"/>
              <a:t>Agility</a:t>
            </a:r>
          </a:p>
          <a:p>
            <a:r>
              <a:rPr lang="en-US" altLang="ko-KR" dirty="0" err="1"/>
              <a:t>sprintspeed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C9632-4AFA-4B68-B5BE-6C5248492104}"/>
              </a:ext>
            </a:extLst>
          </p:cNvPr>
          <p:cNvSpPr txBox="1"/>
          <p:nvPr/>
        </p:nvSpPr>
        <p:spPr>
          <a:xfrm>
            <a:off x="8890364" y="3062872"/>
            <a:ext cx="172064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인자</a:t>
            </a:r>
            <a:r>
              <a:rPr lang="en-US" altLang="ko-KR" sz="2400" b="1" dirty="0"/>
              <a:t>3</a:t>
            </a:r>
          </a:p>
          <a:p>
            <a:r>
              <a:rPr lang="en-US" altLang="ko-KR" dirty="0"/>
              <a:t>Aggression</a:t>
            </a:r>
          </a:p>
          <a:p>
            <a:r>
              <a:rPr lang="en-US" altLang="ko-KR" dirty="0"/>
              <a:t>Heading</a:t>
            </a:r>
          </a:p>
          <a:p>
            <a:r>
              <a:rPr lang="en-US" altLang="ko-KR" dirty="0"/>
              <a:t>_accuracy</a:t>
            </a:r>
          </a:p>
          <a:p>
            <a:r>
              <a:rPr lang="en-US" altLang="ko-KR" dirty="0"/>
              <a:t>Strength</a:t>
            </a:r>
          </a:p>
          <a:p>
            <a:r>
              <a:rPr lang="en-US" altLang="ko-KR" dirty="0"/>
              <a:t>jumping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F66C747-CB00-49CB-AC2B-643A8BCB6312}"/>
              </a:ext>
            </a:extLst>
          </p:cNvPr>
          <p:cNvSpPr/>
          <p:nvPr/>
        </p:nvSpPr>
        <p:spPr>
          <a:xfrm>
            <a:off x="4788310" y="2212258"/>
            <a:ext cx="2300748" cy="42278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6EA21E9-46B9-4AD6-BCC8-43E90A6EA415}"/>
              </a:ext>
            </a:extLst>
          </p:cNvPr>
          <p:cNvSpPr/>
          <p:nvPr/>
        </p:nvSpPr>
        <p:spPr>
          <a:xfrm>
            <a:off x="4807975" y="3429000"/>
            <a:ext cx="2300748" cy="42278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54268FC-6E37-4261-948B-207AC462D6DF}"/>
              </a:ext>
            </a:extLst>
          </p:cNvPr>
          <p:cNvSpPr/>
          <p:nvPr/>
        </p:nvSpPr>
        <p:spPr>
          <a:xfrm>
            <a:off x="4788310" y="4982497"/>
            <a:ext cx="2300748" cy="42278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2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5EF04-B6FB-48BB-B7DA-7FEB444F16FA}"/>
              </a:ext>
            </a:extLst>
          </p:cNvPr>
          <p:cNvSpPr txBox="1"/>
          <p:nvPr/>
        </p:nvSpPr>
        <p:spPr>
          <a:xfrm>
            <a:off x="4669655" y="748140"/>
            <a:ext cx="350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인자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A9CAC-1070-46E9-B010-F14DA4FA656A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72F0B-6C3E-435B-8987-1D31F20126D7}"/>
              </a:ext>
            </a:extLst>
          </p:cNvPr>
          <p:cNvSpPr txBox="1"/>
          <p:nvPr/>
        </p:nvSpPr>
        <p:spPr>
          <a:xfrm>
            <a:off x="792986" y="1579137"/>
            <a:ext cx="172064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인자</a:t>
            </a:r>
            <a:r>
              <a:rPr lang="en-US" altLang="ko-KR" sz="2400" b="1" dirty="0"/>
              <a:t>1</a:t>
            </a:r>
            <a:r>
              <a:rPr lang="en-US" altLang="ko-KR" dirty="0"/>
              <a:t>  </a:t>
            </a:r>
          </a:p>
          <a:p>
            <a:r>
              <a:rPr lang="en-US" altLang="ko-KR" dirty="0" err="1"/>
              <a:t>Ballcontrol</a:t>
            </a:r>
            <a:endParaRPr lang="en-US" altLang="ko-KR" dirty="0"/>
          </a:p>
          <a:p>
            <a:r>
              <a:rPr lang="en-US" altLang="ko-KR" dirty="0"/>
              <a:t>Composure</a:t>
            </a:r>
          </a:p>
          <a:p>
            <a:r>
              <a:rPr lang="en-US" altLang="ko-KR" dirty="0"/>
              <a:t>Crossing</a:t>
            </a:r>
          </a:p>
          <a:p>
            <a:r>
              <a:rPr lang="en-US" altLang="ko-KR" dirty="0"/>
              <a:t>Curve</a:t>
            </a:r>
          </a:p>
          <a:p>
            <a:r>
              <a:rPr lang="en-US" altLang="ko-KR" dirty="0"/>
              <a:t>Dribbling</a:t>
            </a:r>
          </a:p>
          <a:p>
            <a:r>
              <a:rPr lang="en-US" altLang="ko-KR" dirty="0" err="1"/>
              <a:t>Fkaccuracy</a:t>
            </a:r>
            <a:endParaRPr lang="en-US" altLang="ko-KR" dirty="0"/>
          </a:p>
          <a:p>
            <a:r>
              <a:rPr lang="en-US" altLang="ko-KR" dirty="0"/>
              <a:t>Finishing</a:t>
            </a:r>
          </a:p>
          <a:p>
            <a:r>
              <a:rPr lang="en-US" altLang="ko-KR" dirty="0" err="1"/>
              <a:t>Longpassing</a:t>
            </a:r>
            <a:endParaRPr lang="en-US" altLang="ko-KR" dirty="0"/>
          </a:p>
          <a:p>
            <a:r>
              <a:rPr lang="en-US" altLang="ko-KR" dirty="0"/>
              <a:t>Longshots</a:t>
            </a:r>
          </a:p>
          <a:p>
            <a:r>
              <a:rPr lang="en-US" altLang="ko-KR" dirty="0"/>
              <a:t>Penalties</a:t>
            </a:r>
          </a:p>
          <a:p>
            <a:r>
              <a:rPr lang="en-US" altLang="ko-KR" dirty="0"/>
              <a:t>Positioning</a:t>
            </a:r>
          </a:p>
          <a:p>
            <a:r>
              <a:rPr lang="en-US" altLang="ko-KR" dirty="0" err="1"/>
              <a:t>Shortpassing</a:t>
            </a:r>
            <a:endParaRPr lang="en-US" altLang="ko-KR" dirty="0"/>
          </a:p>
          <a:p>
            <a:r>
              <a:rPr lang="en-US" altLang="ko-KR" dirty="0" err="1"/>
              <a:t>Shotpower</a:t>
            </a:r>
            <a:endParaRPr lang="en-US" altLang="ko-KR" dirty="0"/>
          </a:p>
          <a:p>
            <a:r>
              <a:rPr lang="en-US" altLang="ko-KR" dirty="0"/>
              <a:t>Vision</a:t>
            </a:r>
          </a:p>
          <a:p>
            <a:r>
              <a:rPr lang="en-US" altLang="ko-KR" dirty="0"/>
              <a:t>volleys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8E4D1-2251-4C79-BB6C-0F5671B114B0}"/>
              </a:ext>
            </a:extLst>
          </p:cNvPr>
          <p:cNvSpPr txBox="1"/>
          <p:nvPr/>
        </p:nvSpPr>
        <p:spPr>
          <a:xfrm>
            <a:off x="4768527" y="1859339"/>
            <a:ext cx="17206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인자</a:t>
            </a:r>
            <a:r>
              <a:rPr lang="en-US" altLang="ko-KR" sz="2400" b="1" dirty="0"/>
              <a:t>2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Interception</a:t>
            </a:r>
          </a:p>
          <a:p>
            <a:r>
              <a:rPr lang="en-US" altLang="ko-KR" dirty="0"/>
              <a:t>Marking</a:t>
            </a:r>
          </a:p>
          <a:p>
            <a:r>
              <a:rPr lang="en-US" altLang="ko-KR" dirty="0" err="1"/>
              <a:t>slidingtackle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31D83-AA5A-424A-A698-162B365CC000}"/>
              </a:ext>
            </a:extLst>
          </p:cNvPr>
          <p:cNvSpPr txBox="1"/>
          <p:nvPr/>
        </p:nvSpPr>
        <p:spPr>
          <a:xfrm>
            <a:off x="7956893" y="3039352"/>
            <a:ext cx="17206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인자</a:t>
            </a:r>
            <a:r>
              <a:rPr lang="en-US" altLang="ko-KR" sz="2400" b="1" dirty="0"/>
              <a:t>4</a:t>
            </a:r>
            <a:endParaRPr lang="en-US" altLang="ko-KR" dirty="0"/>
          </a:p>
          <a:p>
            <a:r>
              <a:rPr lang="en-US" altLang="ko-KR" dirty="0"/>
              <a:t>Acceleration</a:t>
            </a:r>
          </a:p>
          <a:p>
            <a:r>
              <a:rPr lang="en-US" altLang="ko-KR" dirty="0"/>
              <a:t>Agility</a:t>
            </a:r>
          </a:p>
          <a:p>
            <a:r>
              <a:rPr lang="en-US" altLang="ko-KR" dirty="0" err="1"/>
              <a:t>sprintspeed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1FBC5-A0C3-4AE7-9277-A54663B0F152}"/>
              </a:ext>
            </a:extLst>
          </p:cNvPr>
          <p:cNvSpPr txBox="1"/>
          <p:nvPr/>
        </p:nvSpPr>
        <p:spPr>
          <a:xfrm>
            <a:off x="4890366" y="4415309"/>
            <a:ext cx="13733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인자</a:t>
            </a:r>
            <a:r>
              <a:rPr lang="en-US" altLang="ko-KR" sz="2400" b="1" dirty="0"/>
              <a:t>3</a:t>
            </a:r>
          </a:p>
          <a:p>
            <a:r>
              <a:rPr lang="en-US" altLang="ko-KR" dirty="0"/>
              <a:t>Aggression</a:t>
            </a:r>
          </a:p>
          <a:p>
            <a:r>
              <a:rPr lang="en-US" altLang="ko-KR" dirty="0"/>
              <a:t>Heading</a:t>
            </a:r>
          </a:p>
          <a:p>
            <a:r>
              <a:rPr lang="en-US" altLang="ko-KR" dirty="0"/>
              <a:t>_accuracy</a:t>
            </a:r>
          </a:p>
          <a:p>
            <a:r>
              <a:rPr lang="en-US" altLang="ko-KR" dirty="0"/>
              <a:t>Strength</a:t>
            </a:r>
          </a:p>
          <a:p>
            <a:r>
              <a:rPr lang="en-US" altLang="ko-KR" dirty="0"/>
              <a:t>jumping</a:t>
            </a: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F4C475B4-373C-4578-B223-6AF69FACD37F}"/>
              </a:ext>
            </a:extLst>
          </p:cNvPr>
          <p:cNvSpPr/>
          <p:nvPr/>
        </p:nvSpPr>
        <p:spPr>
          <a:xfrm>
            <a:off x="2271252" y="1710813"/>
            <a:ext cx="242379" cy="4316361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8C95DF-61A2-4330-95FE-3DDEA552F14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513631" y="3868994"/>
            <a:ext cx="79298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12FD8F-05B5-43A0-ACAB-966C0C9B50B8}"/>
              </a:ext>
            </a:extLst>
          </p:cNvPr>
          <p:cNvSpPr txBox="1"/>
          <p:nvPr/>
        </p:nvSpPr>
        <p:spPr>
          <a:xfrm>
            <a:off x="3283261" y="3684327"/>
            <a:ext cx="241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공격적 특성</a:t>
            </a:r>
          </a:p>
        </p:txBody>
      </p:sp>
      <p:sp>
        <p:nvSpPr>
          <p:cNvPr id="14" name="오른쪽 대괄호 13">
            <a:extLst>
              <a:ext uri="{FF2B5EF4-FFF2-40B4-BE49-F238E27FC236}">
                <a16:creationId xmlns:a16="http://schemas.microsoft.com/office/drawing/2014/main" id="{8E6291BC-B6FD-4282-A040-B38E657F7198}"/>
              </a:ext>
            </a:extLst>
          </p:cNvPr>
          <p:cNvSpPr/>
          <p:nvPr/>
        </p:nvSpPr>
        <p:spPr>
          <a:xfrm>
            <a:off x="6188461" y="4554828"/>
            <a:ext cx="317610" cy="1601741"/>
          </a:xfrm>
          <a:prstGeom prst="rightBracket">
            <a:avLst>
              <a:gd name="adj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EF2626-089D-47C2-BABB-A2CA0AB38060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506071" y="5355699"/>
            <a:ext cx="4249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75A00F-8A09-4936-BACC-266C76BDEA42}"/>
              </a:ext>
            </a:extLst>
          </p:cNvPr>
          <p:cNvSpPr txBox="1"/>
          <p:nvPr/>
        </p:nvSpPr>
        <p:spPr>
          <a:xfrm>
            <a:off x="7009704" y="5153973"/>
            <a:ext cx="143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신체적 특성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37D1E0-7BD7-48C7-96A3-716A09D80623}"/>
              </a:ext>
            </a:extLst>
          </p:cNvPr>
          <p:cNvSpPr txBox="1"/>
          <p:nvPr/>
        </p:nvSpPr>
        <p:spPr>
          <a:xfrm>
            <a:off x="10330319" y="3639515"/>
            <a:ext cx="140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신체적 특성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21AE31FA-1E76-4181-9FD1-1E60E9872AD9}"/>
              </a:ext>
            </a:extLst>
          </p:cNvPr>
          <p:cNvSpPr/>
          <p:nvPr/>
        </p:nvSpPr>
        <p:spPr>
          <a:xfrm>
            <a:off x="9556348" y="3177851"/>
            <a:ext cx="242379" cy="122356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AE9953-F8C5-4242-BAB5-EF4E7C45F748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9798727" y="3789633"/>
            <a:ext cx="41040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81E377-443F-4E7F-847D-0B57EDB3B23D}"/>
              </a:ext>
            </a:extLst>
          </p:cNvPr>
          <p:cNvSpPr txBox="1"/>
          <p:nvPr/>
        </p:nvSpPr>
        <p:spPr>
          <a:xfrm>
            <a:off x="7073127" y="2299519"/>
            <a:ext cx="137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수비적 특성</a:t>
            </a:r>
          </a:p>
        </p:txBody>
      </p:sp>
      <p:sp>
        <p:nvSpPr>
          <p:cNvPr id="27" name="오른쪽 대괄호 26">
            <a:extLst>
              <a:ext uri="{FF2B5EF4-FFF2-40B4-BE49-F238E27FC236}">
                <a16:creationId xmlns:a16="http://schemas.microsoft.com/office/drawing/2014/main" id="{690ED621-D703-40BE-BBCD-3D9F2F9C9B96}"/>
              </a:ext>
            </a:extLst>
          </p:cNvPr>
          <p:cNvSpPr/>
          <p:nvPr/>
        </p:nvSpPr>
        <p:spPr>
          <a:xfrm>
            <a:off x="6299156" y="1837855"/>
            <a:ext cx="242379" cy="122356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32918B9-A434-459B-9A18-383501D44940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541535" y="2449637"/>
            <a:ext cx="41040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13" grpId="0"/>
      <p:bldP spid="14" grpId="0" animBg="1"/>
      <p:bldP spid="17" grpId="0"/>
      <p:bldP spid="18" grpId="0"/>
      <p:bldP spid="19" grpId="0" animBg="1"/>
      <p:bldP spid="26" grpId="0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CE5771-326E-4683-AC7A-6D129D0D587E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FB09C-CCAE-47A9-9079-89CF4DBDD969}"/>
              </a:ext>
            </a:extLst>
          </p:cNvPr>
          <p:cNvSpPr txBox="1"/>
          <p:nvPr/>
        </p:nvSpPr>
        <p:spPr>
          <a:xfrm>
            <a:off x="4669655" y="748140"/>
            <a:ext cx="350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인자 분석</a:t>
            </a: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FB0B375-DF2F-4844-827F-B5172FB4E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2" y="1958411"/>
            <a:ext cx="5024361" cy="4443836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C50F6CC-124E-4C20-8242-DEE1C5EE3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59" y="1952657"/>
            <a:ext cx="4517963" cy="4449589"/>
          </a:xfrm>
          <a:prstGeom prst="rect">
            <a:avLst/>
          </a:prstGeom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1408B963-78AD-4414-9EA0-8364633C10EA}"/>
              </a:ext>
            </a:extLst>
          </p:cNvPr>
          <p:cNvSpPr/>
          <p:nvPr/>
        </p:nvSpPr>
        <p:spPr>
          <a:xfrm>
            <a:off x="2738243" y="1353275"/>
            <a:ext cx="1823925" cy="830998"/>
          </a:xfrm>
          <a:prstGeom prst="borderCallout1">
            <a:avLst>
              <a:gd name="adj1" fmla="val 98154"/>
              <a:gd name="adj2" fmla="val -870"/>
              <a:gd name="adj3" fmla="val 112500"/>
              <a:gd name="adj4" fmla="val -38333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Standingtackle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Slidingtackle</a:t>
            </a:r>
            <a:endParaRPr lang="en-US" altLang="ko-KR" sz="1400" dirty="0"/>
          </a:p>
          <a:p>
            <a:pPr algn="ctr"/>
            <a:r>
              <a:rPr lang="en-US" altLang="ko-KR" sz="1400" dirty="0"/>
              <a:t>Interceptions</a:t>
            </a:r>
          </a:p>
          <a:p>
            <a:pPr algn="ctr"/>
            <a:r>
              <a:rPr lang="en-US" altLang="ko-KR" sz="1400" dirty="0"/>
              <a:t>marking</a:t>
            </a:r>
            <a:endParaRPr lang="ko-KR" altLang="en-US" sz="1400" dirty="0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2284F0CA-3D46-4873-91C3-FA98F3FF89D1}"/>
              </a:ext>
            </a:extLst>
          </p:cNvPr>
          <p:cNvSpPr/>
          <p:nvPr/>
        </p:nvSpPr>
        <p:spPr>
          <a:xfrm>
            <a:off x="9453757" y="1353275"/>
            <a:ext cx="1823925" cy="830998"/>
          </a:xfrm>
          <a:prstGeom prst="borderCallout1">
            <a:avLst>
              <a:gd name="adj1" fmla="val 98154"/>
              <a:gd name="adj2" fmla="val -870"/>
              <a:gd name="adj3" fmla="val 112500"/>
              <a:gd name="adj4" fmla="val -38333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Heading_accuracy</a:t>
            </a:r>
            <a:endParaRPr lang="en-US" altLang="ko-KR" sz="1400" dirty="0"/>
          </a:p>
          <a:p>
            <a:pPr algn="ctr"/>
            <a:r>
              <a:rPr lang="en-US" altLang="ko-KR" sz="1400" dirty="0"/>
              <a:t>Strength</a:t>
            </a:r>
          </a:p>
          <a:p>
            <a:pPr algn="ctr"/>
            <a:r>
              <a:rPr lang="en-US" altLang="ko-KR" sz="1400" dirty="0"/>
              <a:t>Jumping</a:t>
            </a:r>
          </a:p>
          <a:p>
            <a:pPr algn="ctr"/>
            <a:r>
              <a:rPr lang="en-US" altLang="ko-KR" sz="1400" dirty="0" err="1"/>
              <a:t>agrression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96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CE5771-326E-4683-AC7A-6D129D0D587E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FB09C-CCAE-47A9-9079-89CF4DBDD969}"/>
              </a:ext>
            </a:extLst>
          </p:cNvPr>
          <p:cNvSpPr txBox="1"/>
          <p:nvPr/>
        </p:nvSpPr>
        <p:spPr>
          <a:xfrm>
            <a:off x="4669655" y="748140"/>
            <a:ext cx="350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인자 분석</a:t>
            </a:r>
          </a:p>
        </p:txBody>
      </p:sp>
      <p:pic>
        <p:nvPicPr>
          <p:cNvPr id="5" name="그림 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7223F7A-0922-4C2F-ADD8-7C71EE03B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1" y="1661187"/>
            <a:ext cx="4500644" cy="4448673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A3DD661-F030-47AD-88E6-08EB432D9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921" y="1661187"/>
            <a:ext cx="4756017" cy="4448673"/>
          </a:xfrm>
          <a:prstGeom prst="rect">
            <a:avLst/>
          </a:prstGeom>
        </p:spPr>
      </p:pic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525E884C-BCB3-4605-A853-D2E7204EE7A6}"/>
              </a:ext>
            </a:extLst>
          </p:cNvPr>
          <p:cNvSpPr/>
          <p:nvPr/>
        </p:nvSpPr>
        <p:spPr>
          <a:xfrm>
            <a:off x="2738325" y="1122578"/>
            <a:ext cx="1823925" cy="830998"/>
          </a:xfrm>
          <a:prstGeom prst="borderCallout1">
            <a:avLst>
              <a:gd name="adj1" fmla="val 98154"/>
              <a:gd name="adj2" fmla="val -870"/>
              <a:gd name="adj3" fmla="val 112500"/>
              <a:gd name="adj4" fmla="val -38333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Accerlation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Sprintspeed</a:t>
            </a:r>
            <a:endParaRPr lang="en-US" altLang="ko-KR" sz="1400" dirty="0"/>
          </a:p>
          <a:p>
            <a:pPr algn="ctr"/>
            <a:r>
              <a:rPr lang="en-US" altLang="ko-KR" sz="1400" dirty="0"/>
              <a:t>agility</a:t>
            </a:r>
            <a:endParaRPr lang="ko-KR" altLang="en-US" sz="1400" dirty="0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7AF1929E-8EF5-4837-B313-D95D5481851E}"/>
              </a:ext>
            </a:extLst>
          </p:cNvPr>
          <p:cNvSpPr/>
          <p:nvPr/>
        </p:nvSpPr>
        <p:spPr>
          <a:xfrm>
            <a:off x="10284543" y="2359741"/>
            <a:ext cx="1907457" cy="825910"/>
          </a:xfrm>
          <a:prstGeom prst="borderCallout1">
            <a:avLst>
              <a:gd name="adj1" fmla="val 98154"/>
              <a:gd name="adj2" fmla="val -870"/>
              <a:gd name="adj3" fmla="val 184178"/>
              <a:gd name="adj4" fmla="val 38956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Marking</a:t>
            </a:r>
          </a:p>
          <a:p>
            <a:pPr algn="ctr"/>
            <a:r>
              <a:rPr lang="en-US" altLang="ko-KR" sz="1400" dirty="0"/>
              <a:t>Interception</a:t>
            </a:r>
          </a:p>
          <a:p>
            <a:pPr algn="ctr"/>
            <a:r>
              <a:rPr lang="en-US" altLang="ko-KR" sz="1400" dirty="0" err="1"/>
              <a:t>Standingtackle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slidingtackle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627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CF0DD-0D31-40BD-BEAA-587B0CC12A60}"/>
              </a:ext>
            </a:extLst>
          </p:cNvPr>
          <p:cNvSpPr txBox="1"/>
          <p:nvPr/>
        </p:nvSpPr>
        <p:spPr>
          <a:xfrm>
            <a:off x="238550" y="2238413"/>
            <a:ext cx="4969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분석 목표</a:t>
            </a:r>
          </a:p>
        </p:txBody>
      </p:sp>
      <p:pic>
        <p:nvPicPr>
          <p:cNvPr id="5" name="그림 4" descr="사람, 실외, 잔디, 쥐고있는이(가) 표시된 사진&#10;&#10;자동 생성된 설명">
            <a:extLst>
              <a:ext uri="{FF2B5EF4-FFF2-40B4-BE49-F238E27FC236}">
                <a16:creationId xmlns:a16="http://schemas.microsoft.com/office/drawing/2014/main" id="{5B4B0757-8762-4F4A-83A7-8FA7FA4D5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19" y="0"/>
            <a:ext cx="8674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43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CE5771-326E-4683-AC7A-6D129D0D587E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FB09C-CCAE-47A9-9079-89CF4DBDD969}"/>
              </a:ext>
            </a:extLst>
          </p:cNvPr>
          <p:cNvSpPr txBox="1"/>
          <p:nvPr/>
        </p:nvSpPr>
        <p:spPr>
          <a:xfrm>
            <a:off x="4669655" y="748140"/>
            <a:ext cx="350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인자 분석</a:t>
            </a: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B8F5FAD-7CFF-4CA2-A922-73FB46AC9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6" y="1783127"/>
            <a:ext cx="4404852" cy="4298772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52EC4E4-3D50-4AAE-91F1-9BFDDF10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35" y="1783127"/>
            <a:ext cx="4404853" cy="4328202"/>
          </a:xfrm>
          <a:prstGeom prst="rect">
            <a:avLst/>
          </a:prstGeom>
        </p:spPr>
      </p:pic>
      <p:sp>
        <p:nvSpPr>
          <p:cNvPr id="10" name="설명선: 선 9">
            <a:extLst>
              <a:ext uri="{FF2B5EF4-FFF2-40B4-BE49-F238E27FC236}">
                <a16:creationId xmlns:a16="http://schemas.microsoft.com/office/drawing/2014/main" id="{CFD692F5-4BBA-495D-B866-E386F6ADAD10}"/>
              </a:ext>
            </a:extLst>
          </p:cNvPr>
          <p:cNvSpPr/>
          <p:nvPr/>
        </p:nvSpPr>
        <p:spPr>
          <a:xfrm>
            <a:off x="4669655" y="3275843"/>
            <a:ext cx="1823925" cy="830998"/>
          </a:xfrm>
          <a:prstGeom prst="borderCallout1">
            <a:avLst>
              <a:gd name="adj1" fmla="val 98154"/>
              <a:gd name="adj2" fmla="val -870"/>
              <a:gd name="adj3" fmla="val 127882"/>
              <a:gd name="adj4" fmla="val -17309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Marking</a:t>
            </a:r>
          </a:p>
          <a:p>
            <a:pPr algn="ctr"/>
            <a:r>
              <a:rPr lang="en-US" altLang="ko-KR" sz="1400" dirty="0" err="1"/>
              <a:t>Standingtackle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Slidingtackle</a:t>
            </a:r>
            <a:endParaRPr lang="en-US" altLang="ko-KR" sz="1400" dirty="0"/>
          </a:p>
          <a:p>
            <a:pPr algn="ctr"/>
            <a:r>
              <a:rPr lang="en-US" altLang="ko-KR" sz="1400" dirty="0"/>
              <a:t>interception</a:t>
            </a:r>
            <a:endParaRPr lang="ko-KR" altLang="en-US" sz="1400" dirty="0"/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4D221CA8-6ED0-43F5-A314-48F4F9F5A890}"/>
              </a:ext>
            </a:extLst>
          </p:cNvPr>
          <p:cNvSpPr/>
          <p:nvPr/>
        </p:nvSpPr>
        <p:spPr>
          <a:xfrm>
            <a:off x="8990932" y="1163638"/>
            <a:ext cx="1823925" cy="830998"/>
          </a:xfrm>
          <a:prstGeom prst="borderCallout1">
            <a:avLst>
              <a:gd name="adj1" fmla="val 98154"/>
              <a:gd name="adj2" fmla="val -870"/>
              <a:gd name="adj3" fmla="val 127882"/>
              <a:gd name="adj4" fmla="val -17309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heading_accuracy</a:t>
            </a:r>
            <a:endParaRPr lang="en-US" altLang="ko-KR" sz="1400" dirty="0"/>
          </a:p>
          <a:p>
            <a:pPr algn="ctr"/>
            <a:r>
              <a:rPr lang="en-US" altLang="ko-KR" sz="1400" dirty="0"/>
              <a:t>Strength</a:t>
            </a:r>
          </a:p>
          <a:p>
            <a:pPr algn="ctr"/>
            <a:r>
              <a:rPr lang="en-US" altLang="ko-KR" sz="1400" dirty="0"/>
              <a:t>Jumping</a:t>
            </a:r>
          </a:p>
          <a:p>
            <a:pPr algn="ctr"/>
            <a:r>
              <a:rPr lang="en-US" altLang="ko-KR" sz="1400" dirty="0"/>
              <a:t>aggression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943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B0ADB-66F1-4F9D-9024-DC467B2EAA63}"/>
              </a:ext>
            </a:extLst>
          </p:cNvPr>
          <p:cNvSpPr txBox="1"/>
          <p:nvPr/>
        </p:nvSpPr>
        <p:spPr>
          <a:xfrm>
            <a:off x="4666695" y="625029"/>
            <a:ext cx="285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대응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B3CD8-56DD-4060-8175-82EE7D583D26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285716BA-C51F-4A39-8FDF-6DF148754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7" y="1485113"/>
            <a:ext cx="4274024" cy="4274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2A805E-6D87-4A06-8F8F-BFC5F7DA6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43" y="2362597"/>
            <a:ext cx="5187077" cy="760103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7E71042-AFA3-4346-B4B3-A61CEE9F5552}"/>
              </a:ext>
            </a:extLst>
          </p:cNvPr>
          <p:cNvSpPr/>
          <p:nvPr/>
        </p:nvSpPr>
        <p:spPr>
          <a:xfrm rot="21148262">
            <a:off x="1469510" y="2919968"/>
            <a:ext cx="5691562" cy="3284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76594B1-DA59-4292-A273-956913510A18}"/>
              </a:ext>
            </a:extLst>
          </p:cNvPr>
          <p:cNvSpPr/>
          <p:nvPr/>
        </p:nvSpPr>
        <p:spPr>
          <a:xfrm rot="20865002">
            <a:off x="4596982" y="3246977"/>
            <a:ext cx="2540054" cy="3284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878C98B-8033-42A3-87F9-FCD53EA1CC9B}"/>
              </a:ext>
            </a:extLst>
          </p:cNvPr>
          <p:cNvSpPr/>
          <p:nvPr/>
        </p:nvSpPr>
        <p:spPr>
          <a:xfrm>
            <a:off x="8595849" y="1944210"/>
            <a:ext cx="2950193" cy="1675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CE65E-7FE0-45A9-B314-04B2ADD232B2}"/>
              </a:ext>
            </a:extLst>
          </p:cNvPr>
          <p:cNvSpPr txBox="1"/>
          <p:nvPr/>
        </p:nvSpPr>
        <p:spPr>
          <a:xfrm>
            <a:off x="6258757" y="3959441"/>
            <a:ext cx="538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로벤</a:t>
            </a:r>
            <a:r>
              <a:rPr lang="ko-KR" altLang="en-US" dirty="0"/>
              <a:t> 선수는 </a:t>
            </a:r>
            <a:r>
              <a:rPr lang="ko-KR" altLang="en-US" dirty="0" err="1"/>
              <a:t>왼발잡이인데</a:t>
            </a:r>
            <a:r>
              <a:rPr lang="ko-KR" altLang="en-US" dirty="0"/>
              <a:t> 오른쪽 </a:t>
            </a:r>
            <a:r>
              <a:rPr lang="ko-KR" altLang="en-US" dirty="0" err="1"/>
              <a:t>윙어</a:t>
            </a:r>
            <a:r>
              <a:rPr lang="en-US" altLang="ko-KR" dirty="0"/>
              <a:t>..</a:t>
            </a:r>
          </a:p>
          <a:p>
            <a:r>
              <a:rPr lang="ko-KR" altLang="en-US" dirty="0" err="1"/>
              <a:t>리베리</a:t>
            </a:r>
            <a:r>
              <a:rPr lang="ko-KR" altLang="en-US" dirty="0"/>
              <a:t> 선수는 </a:t>
            </a:r>
            <a:r>
              <a:rPr lang="ko-KR" altLang="en-US" dirty="0" err="1"/>
              <a:t>오른발잡이인데</a:t>
            </a:r>
            <a:r>
              <a:rPr lang="ko-KR" altLang="en-US" dirty="0"/>
              <a:t> 왼쪽 </a:t>
            </a:r>
            <a:r>
              <a:rPr lang="ko-KR" altLang="en-US" dirty="0" err="1"/>
              <a:t>윙어</a:t>
            </a:r>
            <a:r>
              <a:rPr lang="en-US" altLang="ko-KR" dirty="0"/>
              <a:t>..??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07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잔디, 사람, 운동경기, 스포츠이(가) 표시된 사진&#10;&#10;자동 생성된 설명">
            <a:extLst>
              <a:ext uri="{FF2B5EF4-FFF2-40B4-BE49-F238E27FC236}">
                <a16:creationId xmlns:a16="http://schemas.microsoft.com/office/drawing/2014/main" id="{97E9E9BF-BB8F-498C-A930-46A5357B9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09" y="1582798"/>
            <a:ext cx="6975259" cy="4650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CE5771-326E-4683-AC7A-6D129D0D587E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2DD0C-F5AB-46CC-AFC5-E079D6B31597}"/>
              </a:ext>
            </a:extLst>
          </p:cNvPr>
          <p:cNvSpPr txBox="1"/>
          <p:nvPr/>
        </p:nvSpPr>
        <p:spPr>
          <a:xfrm>
            <a:off x="4666695" y="625029"/>
            <a:ext cx="285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대응 분석</a:t>
            </a:r>
          </a:p>
        </p:txBody>
      </p:sp>
      <p:pic>
        <p:nvPicPr>
          <p:cNvPr id="5" name="그림 4" descr="스크린샷, 검은색, 실내, 모니터이(가) 표시된 사진&#10;&#10;자동 생성된 설명">
            <a:extLst>
              <a:ext uri="{FF2B5EF4-FFF2-40B4-BE49-F238E27FC236}">
                <a16:creationId xmlns:a16="http://schemas.microsoft.com/office/drawing/2014/main" id="{64364FD7-9891-4AC7-933C-8610422D9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307" y="1456026"/>
            <a:ext cx="7066512" cy="456692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BBA2C7A-B00F-41A6-9DE4-ED8321253853}"/>
              </a:ext>
            </a:extLst>
          </p:cNvPr>
          <p:cNvSpPr/>
          <p:nvPr/>
        </p:nvSpPr>
        <p:spPr>
          <a:xfrm>
            <a:off x="5157926" y="3208300"/>
            <a:ext cx="603682" cy="6036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91CA87-09A0-4812-9A74-80697CAE9326}"/>
              </a:ext>
            </a:extLst>
          </p:cNvPr>
          <p:cNvSpPr/>
          <p:nvPr/>
        </p:nvSpPr>
        <p:spPr>
          <a:xfrm>
            <a:off x="5157926" y="4654952"/>
            <a:ext cx="603682" cy="6036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7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9A71C4-35CC-4B8F-85A7-C218BD801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59" y="1040528"/>
            <a:ext cx="3435959" cy="4337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FF408-ED74-4360-9B5D-AC00487DC71C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C3BF33-E382-4566-AF31-48305C124D72}"/>
              </a:ext>
            </a:extLst>
          </p:cNvPr>
          <p:cNvSpPr/>
          <p:nvPr/>
        </p:nvSpPr>
        <p:spPr>
          <a:xfrm>
            <a:off x="4378020" y="3185652"/>
            <a:ext cx="1118212" cy="314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F157B-7427-4AAE-820C-299B461E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354" y="2766218"/>
            <a:ext cx="10515600" cy="1325563"/>
          </a:xfrm>
        </p:spPr>
        <p:txBody>
          <a:bodyPr/>
          <a:lstStyle/>
          <a:p>
            <a:r>
              <a:rPr lang="ko-KR" altLang="en-US" dirty="0" err="1"/>
              <a:t>포메이션과</a:t>
            </a:r>
            <a:r>
              <a:rPr lang="ko-KR" altLang="en-US" dirty="0"/>
              <a:t> 선호하는 발에 연관성이 있을까</a:t>
            </a:r>
            <a:r>
              <a:rPr lang="en-US" altLang="ko-KR" dirty="0"/>
              <a:t>..?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49C6C-ABFE-4B97-9666-16BE1D25137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0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CE5771-326E-4683-AC7A-6D129D0D587E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2DD0C-F5AB-46CC-AFC5-E079D6B31597}"/>
              </a:ext>
            </a:extLst>
          </p:cNvPr>
          <p:cNvSpPr txBox="1"/>
          <p:nvPr/>
        </p:nvSpPr>
        <p:spPr>
          <a:xfrm>
            <a:off x="4666695" y="625029"/>
            <a:ext cx="2858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대응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C50CAB-1489-441A-812E-6F16A188C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2" y="4054956"/>
            <a:ext cx="3779848" cy="1082134"/>
          </a:xfrm>
          <a:prstGeom prst="rect">
            <a:avLst/>
          </a:prstGeom>
        </p:spPr>
      </p:pic>
      <p:pic>
        <p:nvPicPr>
          <p:cNvPr id="11" name="그림 10" descr="시계, 개체, 벽이(가) 표시된 사진&#10;&#10;자동 생성된 설명">
            <a:extLst>
              <a:ext uri="{FF2B5EF4-FFF2-40B4-BE49-F238E27FC236}">
                <a16:creationId xmlns:a16="http://schemas.microsoft.com/office/drawing/2014/main" id="{3797E7F4-520C-4034-A85F-02C3864E6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30" y="2382499"/>
            <a:ext cx="6109381" cy="87727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DA5ECF-BA7D-4323-9B49-F12BC11B6C34}"/>
              </a:ext>
            </a:extLst>
          </p:cNvPr>
          <p:cNvSpPr/>
          <p:nvPr/>
        </p:nvSpPr>
        <p:spPr>
          <a:xfrm>
            <a:off x="6322143" y="2696977"/>
            <a:ext cx="2035277" cy="403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CFA686F-B25E-4A09-9BD5-CD82B8B25681}"/>
              </a:ext>
            </a:extLst>
          </p:cNvPr>
          <p:cNvSpPr/>
          <p:nvPr/>
        </p:nvSpPr>
        <p:spPr>
          <a:xfrm>
            <a:off x="4630995" y="4470454"/>
            <a:ext cx="2035277" cy="403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E47DC-754B-4EF3-BC74-AF5EFC029770}"/>
              </a:ext>
            </a:extLst>
          </p:cNvPr>
          <p:cNvSpPr txBox="1"/>
          <p:nvPr/>
        </p:nvSpPr>
        <p:spPr>
          <a:xfrm>
            <a:off x="8357420" y="2575372"/>
            <a:ext cx="345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선호하는 발과</a:t>
            </a:r>
            <a:endParaRPr lang="en-US" altLang="ko-KR" dirty="0"/>
          </a:p>
          <a:p>
            <a:r>
              <a:rPr lang="ko-KR" altLang="en-US" dirty="0"/>
              <a:t>포지션으로 이루어진 </a:t>
            </a:r>
            <a:r>
              <a:rPr lang="ko-KR" altLang="en-US" dirty="0" err="1"/>
              <a:t>분할표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4C1C9-D5ED-4249-973F-603930E879F6}"/>
              </a:ext>
            </a:extLst>
          </p:cNvPr>
          <p:cNvSpPr txBox="1"/>
          <p:nvPr/>
        </p:nvSpPr>
        <p:spPr>
          <a:xfrm>
            <a:off x="7030543" y="4331361"/>
            <a:ext cx="4680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귀무가설</a:t>
            </a:r>
            <a:r>
              <a:rPr lang="en-US" altLang="ko-KR" dirty="0"/>
              <a:t> H0 : </a:t>
            </a:r>
            <a:r>
              <a:rPr lang="ko-KR" altLang="en-US" dirty="0" err="1"/>
              <a:t>행범주와</a:t>
            </a:r>
            <a:r>
              <a:rPr lang="ko-KR" altLang="en-US" dirty="0"/>
              <a:t> </a:t>
            </a:r>
            <a:r>
              <a:rPr lang="ko-KR" altLang="en-US" dirty="0" err="1"/>
              <a:t>열범주가</a:t>
            </a:r>
            <a:r>
              <a:rPr lang="ko-KR" altLang="en-US" dirty="0"/>
              <a:t> 독립이다</a:t>
            </a:r>
            <a:endParaRPr lang="en-US" altLang="ko-KR" dirty="0"/>
          </a:p>
          <a:p>
            <a:r>
              <a:rPr lang="ko-KR" altLang="en-US" dirty="0"/>
              <a:t>에 대해서</a:t>
            </a:r>
            <a:endParaRPr lang="en-US" altLang="ko-KR" dirty="0"/>
          </a:p>
          <a:p>
            <a:r>
              <a:rPr lang="en-US" altLang="ko-KR" dirty="0" err="1"/>
              <a:t>P_value</a:t>
            </a:r>
            <a:r>
              <a:rPr lang="en-US" altLang="ko-KR" dirty="0"/>
              <a:t>&lt;2.2x10</a:t>
            </a:r>
            <a:r>
              <a:rPr lang="en-US" altLang="ko-KR" baseline="30000" dirty="0"/>
              <a:t>-16</a:t>
            </a:r>
            <a:r>
              <a:rPr lang="ko-KR" altLang="en-US" dirty="0"/>
              <a:t>으로 기각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행범주와</a:t>
            </a:r>
            <a:r>
              <a:rPr lang="ko-KR" altLang="en-US" dirty="0"/>
              <a:t> </a:t>
            </a:r>
            <a:r>
              <a:rPr lang="ko-KR" altLang="en-US" dirty="0" err="1"/>
              <a:t>열범주간에</a:t>
            </a:r>
            <a:r>
              <a:rPr lang="ko-KR" altLang="en-US" dirty="0"/>
              <a:t> 연관성이 매우 크다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590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CE5771-326E-4683-AC7A-6D129D0D587E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71C74F0-7CC6-4D95-84BC-8F56C8949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2" y="1425677"/>
            <a:ext cx="5027841" cy="417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094AF3-858D-40C8-BB3A-98C2209FDA92}"/>
              </a:ext>
            </a:extLst>
          </p:cNvPr>
          <p:cNvSpPr txBox="1"/>
          <p:nvPr/>
        </p:nvSpPr>
        <p:spPr>
          <a:xfrm>
            <a:off x="6607279" y="2759613"/>
            <a:ext cx="527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LB LWB CB RWB RB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수비수들은 선호하는 발의 영향을 많이 받음</a:t>
            </a:r>
            <a:endParaRPr lang="en-US" altLang="ko-KR" dirty="0"/>
          </a:p>
          <a:p>
            <a:r>
              <a:rPr lang="en-US" altLang="ko-KR" dirty="0"/>
              <a:t>LB, LWB</a:t>
            </a:r>
            <a:r>
              <a:rPr lang="ko-KR" altLang="en-US" dirty="0"/>
              <a:t>는 왼발 잡이</a:t>
            </a:r>
            <a:endParaRPr lang="en-US" altLang="ko-KR" dirty="0"/>
          </a:p>
          <a:p>
            <a:r>
              <a:rPr lang="en-US" altLang="ko-KR" dirty="0"/>
              <a:t>RB, RWB</a:t>
            </a:r>
            <a:r>
              <a:rPr lang="ko-KR" altLang="en-US" dirty="0"/>
              <a:t>는 오른발 잡이</a:t>
            </a:r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74CF2D2-70F3-439A-9F15-DA3F3D3C8F69}"/>
              </a:ext>
            </a:extLst>
          </p:cNvPr>
          <p:cNvSpPr/>
          <p:nvPr/>
        </p:nvSpPr>
        <p:spPr>
          <a:xfrm>
            <a:off x="1524000" y="4208206"/>
            <a:ext cx="896224" cy="6980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683C760-6D11-47DF-B751-83555A2A17D7}"/>
              </a:ext>
            </a:extLst>
          </p:cNvPr>
          <p:cNvSpPr/>
          <p:nvPr/>
        </p:nvSpPr>
        <p:spPr>
          <a:xfrm>
            <a:off x="3377509" y="3655142"/>
            <a:ext cx="1341975" cy="6095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CE5771-326E-4683-AC7A-6D129D0D587E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71C74F0-7CC6-4D95-84BC-8F56C8949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2" y="1425677"/>
            <a:ext cx="5027841" cy="4174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6079BE-7DE4-432B-85A5-7D9FAE2E7B35}"/>
              </a:ext>
            </a:extLst>
          </p:cNvPr>
          <p:cNvSpPr txBox="1"/>
          <p:nvPr/>
        </p:nvSpPr>
        <p:spPr>
          <a:xfrm>
            <a:off x="6607279" y="2602297"/>
            <a:ext cx="527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LAM LCM LDM  CAM CM  CDM RDM RCM RM</a:t>
            </a:r>
          </a:p>
          <a:p>
            <a:r>
              <a:rPr lang="ko-KR" altLang="en-US" dirty="0"/>
              <a:t>미드필더의 포지션들은 선호하는 발에 </a:t>
            </a:r>
            <a:endParaRPr lang="en-US" altLang="ko-KR" dirty="0"/>
          </a:p>
          <a:p>
            <a:r>
              <a:rPr lang="ko-KR" altLang="en-US" dirty="0"/>
              <a:t>수비수들 만큼 큰 연관성은 없으나 일부분 연관 있는 것으로 보임</a:t>
            </a:r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372B62-EC69-4684-B0C5-C9FD553EBD4E}"/>
              </a:ext>
            </a:extLst>
          </p:cNvPr>
          <p:cNvSpPr/>
          <p:nvPr/>
        </p:nvSpPr>
        <p:spPr>
          <a:xfrm>
            <a:off x="2281084" y="4306529"/>
            <a:ext cx="1025534" cy="462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3D0CF32-50BF-46DB-A0CE-3CFAA43F1791}"/>
              </a:ext>
            </a:extLst>
          </p:cNvPr>
          <p:cNvSpPr/>
          <p:nvPr/>
        </p:nvSpPr>
        <p:spPr>
          <a:xfrm>
            <a:off x="2163097" y="3429000"/>
            <a:ext cx="884903" cy="373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8ED912-4E48-4851-871B-04E9F699F061}"/>
              </a:ext>
            </a:extLst>
          </p:cNvPr>
          <p:cNvSpPr/>
          <p:nvPr/>
        </p:nvSpPr>
        <p:spPr>
          <a:xfrm>
            <a:off x="1363706" y="3943054"/>
            <a:ext cx="1025534" cy="4621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41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CE5771-326E-4683-AC7A-6D129D0D587E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71C74F0-7CC6-4D95-84BC-8F56C8949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2" y="1425677"/>
            <a:ext cx="5027841" cy="4174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6079BE-7DE4-432B-85A5-7D9FAE2E7B35}"/>
              </a:ext>
            </a:extLst>
          </p:cNvPr>
          <p:cNvSpPr txBox="1"/>
          <p:nvPr/>
        </p:nvSpPr>
        <p:spPr>
          <a:xfrm>
            <a:off x="6776335" y="2220230"/>
            <a:ext cx="5270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 LF CF ST RF RS</a:t>
            </a:r>
          </a:p>
          <a:p>
            <a:r>
              <a:rPr lang="ko-KR" altLang="en-US" dirty="0"/>
              <a:t>공격수들도 수비들과 마찬가지로 공헌도가 매우 크다 </a:t>
            </a:r>
            <a:endParaRPr lang="en-US" altLang="ko-KR" dirty="0"/>
          </a:p>
          <a:p>
            <a:r>
              <a:rPr lang="ko-KR" altLang="en-US" dirty="0"/>
              <a:t>특히 </a:t>
            </a:r>
            <a:r>
              <a:rPr lang="en-US" altLang="ko-KR" dirty="0"/>
              <a:t>CF</a:t>
            </a:r>
            <a:r>
              <a:rPr lang="ko-KR" altLang="en-US" dirty="0"/>
              <a:t>와 </a:t>
            </a:r>
            <a:r>
              <a:rPr lang="en-US" altLang="ko-KR" dirty="0"/>
              <a:t>LF</a:t>
            </a:r>
            <a:r>
              <a:rPr lang="ko-KR" altLang="en-US" dirty="0"/>
              <a:t>를 보면 </a:t>
            </a:r>
            <a:r>
              <a:rPr lang="en-US" altLang="ko-KR" dirty="0"/>
              <a:t>Double, </a:t>
            </a:r>
            <a:r>
              <a:rPr lang="ko-KR" altLang="en-US" dirty="0"/>
              <a:t>즉 </a:t>
            </a:r>
            <a:r>
              <a:rPr lang="ko-KR" altLang="en-US" dirty="0" err="1"/>
              <a:t>양발잡이와</a:t>
            </a:r>
            <a:endParaRPr lang="en-US" altLang="ko-KR" dirty="0"/>
          </a:p>
          <a:p>
            <a:r>
              <a:rPr lang="ko-KR" altLang="en-US" dirty="0"/>
              <a:t>큰 연관성을 보임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ST LS RS</a:t>
            </a:r>
            <a:r>
              <a:rPr lang="ko-KR" altLang="en-US" dirty="0"/>
              <a:t>는 의외로 </a:t>
            </a:r>
            <a:endParaRPr lang="en-US" altLang="ko-KR" dirty="0"/>
          </a:p>
          <a:p>
            <a:r>
              <a:rPr lang="ko-KR" altLang="en-US" dirty="0"/>
              <a:t>선호하는 발에 큰 공헌도를 못 가지는데 </a:t>
            </a:r>
            <a:endParaRPr lang="en-US" altLang="ko-KR" dirty="0"/>
          </a:p>
          <a:p>
            <a:r>
              <a:rPr lang="en-US" altLang="ko-KR" dirty="0"/>
              <a:t>STRIKER</a:t>
            </a:r>
            <a:r>
              <a:rPr lang="ko-KR" altLang="en-US" dirty="0"/>
              <a:t> 라는 포지션이 다른 포지션에 비해서</a:t>
            </a:r>
            <a:endParaRPr lang="en-US" altLang="ko-KR" dirty="0"/>
          </a:p>
          <a:p>
            <a:r>
              <a:rPr lang="ko-KR" altLang="en-US" dirty="0"/>
              <a:t>게임 내에서의 자유도가 높다는 것이</a:t>
            </a:r>
            <a:endParaRPr lang="en-US" altLang="ko-KR" dirty="0"/>
          </a:p>
          <a:p>
            <a:r>
              <a:rPr lang="ko-KR" altLang="en-US" dirty="0"/>
              <a:t>그 이유라고 해석된다</a:t>
            </a:r>
            <a:r>
              <a:rPr lang="en-US" altLang="ko-KR" dirty="0"/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70396A-C703-4D24-B554-F6AD1885565D}"/>
              </a:ext>
            </a:extLst>
          </p:cNvPr>
          <p:cNvSpPr/>
          <p:nvPr/>
        </p:nvSpPr>
        <p:spPr>
          <a:xfrm>
            <a:off x="1538878" y="2030579"/>
            <a:ext cx="771704" cy="656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864A8D-6C75-42B1-A219-5B62EB935233}"/>
              </a:ext>
            </a:extLst>
          </p:cNvPr>
          <p:cNvSpPr/>
          <p:nvPr/>
        </p:nvSpPr>
        <p:spPr>
          <a:xfrm>
            <a:off x="1843678" y="3072030"/>
            <a:ext cx="771704" cy="656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82CDCE0-5FC9-4A52-A931-39795440AE39}"/>
              </a:ext>
            </a:extLst>
          </p:cNvPr>
          <p:cNvSpPr/>
          <p:nvPr/>
        </p:nvSpPr>
        <p:spPr>
          <a:xfrm>
            <a:off x="1877058" y="3871487"/>
            <a:ext cx="352472" cy="2419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65E84A-0F58-4439-A9BF-A7B21427EA33}"/>
              </a:ext>
            </a:extLst>
          </p:cNvPr>
          <p:cNvSpPr/>
          <p:nvPr/>
        </p:nvSpPr>
        <p:spPr>
          <a:xfrm>
            <a:off x="1748494" y="4614800"/>
            <a:ext cx="352472" cy="2419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51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 animBg="1"/>
      <p:bldP spid="8" grpId="0" animBg="1"/>
      <p:bldP spid="9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DB7FE-DD4F-4B46-8A23-D937266FBBE8}"/>
              </a:ext>
            </a:extLst>
          </p:cNvPr>
          <p:cNvSpPr txBox="1"/>
          <p:nvPr/>
        </p:nvSpPr>
        <p:spPr>
          <a:xfrm>
            <a:off x="4036380" y="748140"/>
            <a:ext cx="411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다차원 </a:t>
            </a:r>
            <a:r>
              <a:rPr lang="ko-KR" altLang="en-US" sz="4800" b="1" dirty="0" err="1"/>
              <a:t>척도법</a:t>
            </a:r>
            <a:endParaRPr lang="ko-KR" alt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7438" y="4621428"/>
            <a:ext cx="532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포지션들 사이의 유사성을 파악하기 위해서   </a:t>
            </a:r>
            <a:r>
              <a:rPr lang="ko-KR" altLang="en-US" dirty="0" err="1"/>
              <a:t>포지션별</a:t>
            </a:r>
            <a:r>
              <a:rPr lang="ko-KR" altLang="en-US" dirty="0"/>
              <a:t> 변수의 평균값을 이용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7" y="1579138"/>
            <a:ext cx="5873961" cy="304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굽은 화살표 6"/>
          <p:cNvSpPr/>
          <p:nvPr/>
        </p:nvSpPr>
        <p:spPr>
          <a:xfrm rot="5400000">
            <a:off x="6006326" y="3485550"/>
            <a:ext cx="1225550" cy="104620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4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0E6DF1-8D0F-455C-861F-11E92748810F}"/>
              </a:ext>
            </a:extLst>
          </p:cNvPr>
          <p:cNvSpPr txBox="1"/>
          <p:nvPr/>
        </p:nvSpPr>
        <p:spPr>
          <a:xfrm>
            <a:off x="2001982" y="2413337"/>
            <a:ext cx="8188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FF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게임</a:t>
            </a:r>
            <a:r>
              <a:rPr lang="ko-KR" altLang="en-US" sz="6000" dirty="0">
                <a:latin typeface="10X10 Bold" panose="020D0604000000000000" pitchFamily="50" charset="-127"/>
                <a:ea typeface="10X10 Bold" panose="020D0604000000000000" pitchFamily="50" charset="-127"/>
              </a:rPr>
              <a:t>은 작은 </a:t>
            </a:r>
            <a:r>
              <a:rPr lang="ko-KR" altLang="en-US" sz="6000" dirty="0">
                <a:solidFill>
                  <a:srgbClr val="FF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현실세계</a:t>
            </a:r>
            <a:r>
              <a:rPr lang="ko-KR" altLang="en-US" sz="6000" dirty="0">
                <a:latin typeface="10X10 Bold" panose="020D0604000000000000" pitchFamily="50" charset="-127"/>
                <a:ea typeface="10X10 Bold" panose="020D0604000000000000" pitchFamily="50" charset="-127"/>
              </a:rPr>
              <a:t>이다</a:t>
            </a:r>
            <a:r>
              <a:rPr lang="en-US" altLang="ko-KR" sz="6000" dirty="0"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  <a:endParaRPr lang="ko-KR" altLang="en-US" sz="60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5873E-C40F-4E82-AA81-21A4BCA71B01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목표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56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3070" y="2951577"/>
            <a:ext cx="444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변수들이 척도불변성을 가지지 않으므로  표준화된 </a:t>
            </a:r>
            <a:r>
              <a:rPr lang="ko-KR" altLang="en-US" dirty="0" err="1"/>
              <a:t>유클리드</a:t>
            </a:r>
            <a:r>
              <a:rPr lang="ko-KR" altLang="en-US" dirty="0"/>
              <a:t> 거리를 사용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4" y="1799581"/>
            <a:ext cx="5409675" cy="272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화살표: 오른쪽 11">
            <a:extLst>
              <a:ext uri="{FF2B5EF4-FFF2-40B4-BE49-F238E27FC236}">
                <a16:creationId xmlns:a16="http://schemas.microsoft.com/office/drawing/2014/main" id="{BBDA5ECF-BA7D-4323-9B49-F12BC11B6C34}"/>
              </a:ext>
            </a:extLst>
          </p:cNvPr>
          <p:cNvSpPr/>
          <p:nvPr/>
        </p:nvSpPr>
        <p:spPr>
          <a:xfrm>
            <a:off x="6096000" y="3073180"/>
            <a:ext cx="1197070" cy="403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7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0095" y="2911898"/>
            <a:ext cx="444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거리행렬에 기초한 다차원 </a:t>
            </a:r>
            <a:r>
              <a:rPr lang="ko-KR" altLang="en-US" dirty="0" err="1"/>
              <a:t>척도법</a:t>
            </a:r>
            <a:endParaRPr lang="en-US" altLang="ko-KR" dirty="0"/>
          </a:p>
          <a:p>
            <a:r>
              <a:rPr lang="en-US" altLang="ko-KR" dirty="0"/>
              <a:t>21</a:t>
            </a:r>
            <a:r>
              <a:rPr lang="ko-KR" altLang="en-US" dirty="0"/>
              <a:t>회 반복 후 최종 스트레스 </a:t>
            </a:r>
            <a:r>
              <a:rPr lang="en-US" altLang="ko-KR" dirty="0"/>
              <a:t>0.08</a:t>
            </a:r>
            <a:r>
              <a:rPr lang="ko-KR" altLang="en-US" dirty="0"/>
              <a:t>로 좋음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81" y="1579137"/>
            <a:ext cx="5136744" cy="329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BDA5ECF-BA7D-4323-9B49-F12BC11B6C34}"/>
              </a:ext>
            </a:extLst>
          </p:cNvPr>
          <p:cNvSpPr/>
          <p:nvPr/>
        </p:nvSpPr>
        <p:spPr>
          <a:xfrm>
            <a:off x="5743025" y="2949153"/>
            <a:ext cx="1197070" cy="403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6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4400" y="3093844"/>
            <a:ext cx="4835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공격수는 공격수끼리</a:t>
            </a:r>
            <a:r>
              <a:rPr lang="en-US" altLang="ko-KR" dirty="0"/>
              <a:t> </a:t>
            </a:r>
            <a:r>
              <a:rPr lang="ko-KR" altLang="en-US" dirty="0"/>
              <a:t>수비수는 수비수끼리</a:t>
            </a:r>
            <a:endParaRPr lang="en-US" altLang="ko-KR" dirty="0"/>
          </a:p>
          <a:p>
            <a:r>
              <a:rPr lang="ko-KR" altLang="en-US" dirty="0"/>
              <a:t>유사하게 나타난다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좌우 구분을 못한다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53" y="1385166"/>
            <a:ext cx="5882134" cy="434013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301577" y="1309816"/>
            <a:ext cx="2611396" cy="2430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 rot="1409776">
            <a:off x="3639924" y="1773944"/>
            <a:ext cx="1491264" cy="30315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1">
            <a:extLst>
              <a:ext uri="{FF2B5EF4-FFF2-40B4-BE49-F238E27FC236}">
                <a16:creationId xmlns:a16="http://schemas.microsoft.com/office/drawing/2014/main" id="{BBDA5ECF-BA7D-4323-9B49-F12BC11B6C34}"/>
              </a:ext>
            </a:extLst>
          </p:cNvPr>
          <p:cNvSpPr/>
          <p:nvPr/>
        </p:nvSpPr>
        <p:spPr>
          <a:xfrm>
            <a:off x="6313587" y="3158652"/>
            <a:ext cx="970813" cy="403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07275" y="5540631"/>
            <a:ext cx="58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24" name="구부러진 연결선 23"/>
          <p:cNvCxnSpPr>
            <a:endCxn id="19" idx="1"/>
          </p:cNvCxnSpPr>
          <p:nvPr/>
        </p:nvCxnSpPr>
        <p:spPr>
          <a:xfrm>
            <a:off x="2034746" y="5173362"/>
            <a:ext cx="572529" cy="55193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88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7" grpId="0" animBg="1"/>
      <p:bldP spid="18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DB7FE-DD4F-4B46-8A23-D937266FBBE8}"/>
              </a:ext>
            </a:extLst>
          </p:cNvPr>
          <p:cNvSpPr txBox="1"/>
          <p:nvPr/>
        </p:nvSpPr>
        <p:spPr>
          <a:xfrm>
            <a:off x="4036380" y="455753"/>
            <a:ext cx="411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판별분석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0" y="1909634"/>
            <a:ext cx="40862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 6"/>
          <p:cNvSpPr/>
          <p:nvPr/>
        </p:nvSpPr>
        <p:spPr>
          <a:xfrm>
            <a:off x="3764692" y="2078043"/>
            <a:ext cx="947352" cy="80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0" y="3284838"/>
            <a:ext cx="16192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50830" y="1853677"/>
            <a:ext cx="48354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다차원 </a:t>
            </a:r>
            <a:r>
              <a:rPr lang="ko-KR" altLang="en-US" dirty="0" err="1"/>
              <a:t>척도법을</a:t>
            </a:r>
            <a:r>
              <a:rPr lang="ko-KR" altLang="en-US" dirty="0"/>
              <a:t> 이용한 </a:t>
            </a:r>
            <a:r>
              <a:rPr lang="ko-KR" altLang="en-US" dirty="0" err="1"/>
              <a:t>포지션별</a:t>
            </a:r>
            <a:r>
              <a:rPr lang="ko-KR" altLang="en-US" dirty="0"/>
              <a:t> </a:t>
            </a:r>
            <a:r>
              <a:rPr lang="ko-KR" altLang="en-US" dirty="0" err="1"/>
              <a:t>유사도와</a:t>
            </a:r>
            <a:r>
              <a:rPr lang="ko-KR" altLang="en-US" dirty="0"/>
              <a:t> 실제 축구 포지션의 역할을 고려해서</a:t>
            </a:r>
            <a:endParaRPr lang="en-US" altLang="ko-KR" dirty="0"/>
          </a:p>
          <a:p>
            <a:r>
              <a:rPr lang="en-US" altLang="ko-KR" dirty="0"/>
              <a:t>CB(</a:t>
            </a:r>
            <a:r>
              <a:rPr lang="ko-KR" altLang="en-US" dirty="0"/>
              <a:t>중앙수비수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DM(</a:t>
            </a:r>
            <a:r>
              <a:rPr lang="ko-KR" altLang="en-US" dirty="0" err="1"/>
              <a:t>방어형</a:t>
            </a:r>
            <a:r>
              <a:rPr lang="ko-KR" altLang="en-US" dirty="0"/>
              <a:t> </a:t>
            </a:r>
            <a:r>
              <a:rPr lang="ko-KR" altLang="en-US" dirty="0" err="1"/>
              <a:t>미드필더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CM(</a:t>
            </a:r>
            <a:r>
              <a:rPr lang="ko-KR" altLang="en-US" dirty="0"/>
              <a:t>중앙 </a:t>
            </a:r>
            <a:r>
              <a:rPr lang="ko-KR" altLang="en-US" dirty="0" err="1"/>
              <a:t>미드필더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AM(</a:t>
            </a:r>
            <a:r>
              <a:rPr lang="ko-KR" altLang="en-US" dirty="0" err="1"/>
              <a:t>공격형</a:t>
            </a:r>
            <a:r>
              <a:rPr lang="ko-KR" altLang="en-US" dirty="0"/>
              <a:t> </a:t>
            </a:r>
            <a:r>
              <a:rPr lang="ko-KR" altLang="en-US" dirty="0" err="1"/>
              <a:t>미드필더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W(</a:t>
            </a:r>
            <a:r>
              <a:rPr lang="ko-KR" altLang="en-US" dirty="0" err="1"/>
              <a:t>윙어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ST(</a:t>
            </a:r>
            <a:r>
              <a:rPr lang="ko-KR" altLang="en-US" dirty="0"/>
              <a:t>스트라이커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B(</a:t>
            </a:r>
            <a:r>
              <a:rPr lang="ko-KR" altLang="en-US" dirty="0"/>
              <a:t>양쪽 수비수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56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7" y="1199487"/>
            <a:ext cx="5680137" cy="4191088"/>
          </a:xfrm>
          <a:prstGeom prst="rect">
            <a:avLst/>
          </a:prstGeom>
        </p:spPr>
      </p:pic>
      <p:sp>
        <p:nvSpPr>
          <p:cNvPr id="9" name="화살표: 오른쪽 11">
            <a:extLst>
              <a:ext uri="{FF2B5EF4-FFF2-40B4-BE49-F238E27FC236}">
                <a16:creationId xmlns:a16="http://schemas.microsoft.com/office/drawing/2014/main" id="{BBDA5ECF-BA7D-4323-9B49-F12BC11B6C34}"/>
              </a:ext>
            </a:extLst>
          </p:cNvPr>
          <p:cNvSpPr/>
          <p:nvPr/>
        </p:nvSpPr>
        <p:spPr>
          <a:xfrm>
            <a:off x="6275564" y="3253017"/>
            <a:ext cx="970813" cy="403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46377" y="3243408"/>
            <a:ext cx="296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유사한 변수들을 제거하자</a:t>
            </a:r>
          </a:p>
        </p:txBody>
      </p:sp>
    </p:spTree>
    <p:extLst>
      <p:ext uri="{BB962C8B-B14F-4D97-AF65-F5344CB8AC3E}">
        <p14:creationId xmlns:p14="http://schemas.microsoft.com/office/powerpoint/2010/main" val="89765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365" y="1221516"/>
            <a:ext cx="3133142" cy="33179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4" y="1221516"/>
            <a:ext cx="2595534" cy="4890959"/>
          </a:xfrm>
          <a:prstGeom prst="rect">
            <a:avLst/>
          </a:prstGeom>
        </p:spPr>
      </p:pic>
      <p:sp>
        <p:nvSpPr>
          <p:cNvPr id="11" name="화살표: 오른쪽 11">
            <a:extLst>
              <a:ext uri="{FF2B5EF4-FFF2-40B4-BE49-F238E27FC236}">
                <a16:creationId xmlns:a16="http://schemas.microsoft.com/office/drawing/2014/main" id="{BBDA5ECF-BA7D-4323-9B49-F12BC11B6C34}"/>
              </a:ext>
            </a:extLst>
          </p:cNvPr>
          <p:cNvSpPr/>
          <p:nvPr/>
        </p:nvSpPr>
        <p:spPr>
          <a:xfrm>
            <a:off x="3306618" y="3253016"/>
            <a:ext cx="970813" cy="403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277431" y="3236541"/>
            <a:ext cx="190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선택된 변수</a:t>
            </a:r>
          </a:p>
        </p:txBody>
      </p:sp>
      <p:sp>
        <p:nvSpPr>
          <p:cNvPr id="13" name="화살표: 오른쪽 11">
            <a:extLst>
              <a:ext uri="{FF2B5EF4-FFF2-40B4-BE49-F238E27FC236}">
                <a16:creationId xmlns:a16="http://schemas.microsoft.com/office/drawing/2014/main" id="{BBDA5ECF-BA7D-4323-9B49-F12BC11B6C34}"/>
              </a:ext>
            </a:extLst>
          </p:cNvPr>
          <p:cNvSpPr/>
          <p:nvPr/>
        </p:nvSpPr>
        <p:spPr>
          <a:xfrm>
            <a:off x="8817507" y="3236541"/>
            <a:ext cx="970813" cy="4031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788319" y="3236541"/>
            <a:ext cx="190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제거할 변수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81" y="4996892"/>
            <a:ext cx="40862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타원 14"/>
          <p:cNvSpPr/>
          <p:nvPr/>
        </p:nvSpPr>
        <p:spPr>
          <a:xfrm>
            <a:off x="7754054" y="5191946"/>
            <a:ext cx="947352" cy="80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6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13" grpId="0" animBg="1"/>
      <p:bldP spid="14" grpId="0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69" y="1194485"/>
            <a:ext cx="6330362" cy="4670856"/>
          </a:xfrm>
          <a:prstGeom prst="rect">
            <a:avLst/>
          </a:prstGeom>
        </p:spPr>
      </p:pic>
      <p:sp>
        <p:nvSpPr>
          <p:cNvPr id="8" name="설명선: 선 11">
            <a:extLst>
              <a:ext uri="{FF2B5EF4-FFF2-40B4-BE49-F238E27FC236}">
                <a16:creationId xmlns:a16="http://schemas.microsoft.com/office/drawing/2014/main" id="{525E884C-BCB3-4605-A853-D2E7204EE7A6}"/>
              </a:ext>
            </a:extLst>
          </p:cNvPr>
          <p:cNvSpPr/>
          <p:nvPr/>
        </p:nvSpPr>
        <p:spPr>
          <a:xfrm>
            <a:off x="271731" y="1199487"/>
            <a:ext cx="1823925" cy="830998"/>
          </a:xfrm>
          <a:prstGeom prst="borderCallout1">
            <a:avLst>
              <a:gd name="adj1" fmla="val 100137"/>
              <a:gd name="adj2" fmla="val 50167"/>
              <a:gd name="adj3" fmla="val 126378"/>
              <a:gd name="adj4" fmla="val 67354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슬라이딩태클</a:t>
            </a:r>
            <a:endParaRPr lang="en-US" altLang="ko-KR" sz="1400" dirty="0"/>
          </a:p>
          <a:p>
            <a:pPr algn="ctr"/>
            <a:r>
              <a:rPr lang="ko-KR" altLang="en-US" sz="1400" dirty="0"/>
              <a:t>대인마크</a:t>
            </a:r>
            <a:endParaRPr lang="en-US" altLang="ko-KR" sz="1400" dirty="0"/>
          </a:p>
          <a:p>
            <a:pPr algn="ctr"/>
            <a:r>
              <a:rPr lang="ko-KR" altLang="en-US" sz="1400" dirty="0"/>
              <a:t>가로채기</a:t>
            </a:r>
          </a:p>
        </p:txBody>
      </p:sp>
      <p:sp>
        <p:nvSpPr>
          <p:cNvPr id="9" name="설명선: 선 11">
            <a:extLst>
              <a:ext uri="{FF2B5EF4-FFF2-40B4-BE49-F238E27FC236}">
                <a16:creationId xmlns:a16="http://schemas.microsoft.com/office/drawing/2014/main" id="{525E884C-BCB3-4605-A853-D2E7204EE7A6}"/>
              </a:ext>
            </a:extLst>
          </p:cNvPr>
          <p:cNvSpPr/>
          <p:nvPr/>
        </p:nvSpPr>
        <p:spPr>
          <a:xfrm>
            <a:off x="1713411" y="5207195"/>
            <a:ext cx="1823925" cy="830998"/>
          </a:xfrm>
          <a:prstGeom prst="borderCallout1">
            <a:avLst>
              <a:gd name="adj1" fmla="val -978"/>
              <a:gd name="adj2" fmla="val 49264"/>
              <a:gd name="adj3" fmla="val -86755"/>
              <a:gd name="adj4" fmla="val 8045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점프력</a:t>
            </a:r>
            <a:endParaRPr lang="en-US" altLang="ko-KR" sz="1400" dirty="0"/>
          </a:p>
          <a:p>
            <a:pPr algn="ctr"/>
            <a:r>
              <a:rPr lang="ko-KR" altLang="en-US" sz="1400" dirty="0"/>
              <a:t>몸싸움</a:t>
            </a:r>
            <a:endParaRPr lang="en-US" altLang="ko-KR" sz="1400" dirty="0"/>
          </a:p>
          <a:p>
            <a:pPr algn="ctr"/>
            <a:r>
              <a:rPr lang="ko-KR" altLang="en-US" sz="1400" dirty="0"/>
              <a:t>헤딩정확도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98723" y="2331308"/>
            <a:ext cx="3715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dirty="0"/>
            </a:br>
            <a:r>
              <a:rPr lang="ko-KR" altLang="en-US" dirty="0"/>
              <a:t>선수들간의 편차도 크고 포지션이 다르더라도 하는 역할이 겹쳐서  정확하게 포지션이 분류되지는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9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69" y="1194485"/>
            <a:ext cx="6330362" cy="4670856"/>
          </a:xfrm>
          <a:prstGeom prst="rect">
            <a:avLst/>
          </a:prstGeom>
        </p:spPr>
      </p:pic>
      <p:sp>
        <p:nvSpPr>
          <p:cNvPr id="8" name="설명선: 선 11">
            <a:extLst>
              <a:ext uri="{FF2B5EF4-FFF2-40B4-BE49-F238E27FC236}">
                <a16:creationId xmlns:a16="http://schemas.microsoft.com/office/drawing/2014/main" id="{525E884C-BCB3-4605-A853-D2E7204EE7A6}"/>
              </a:ext>
            </a:extLst>
          </p:cNvPr>
          <p:cNvSpPr/>
          <p:nvPr/>
        </p:nvSpPr>
        <p:spPr>
          <a:xfrm>
            <a:off x="2857487" y="886449"/>
            <a:ext cx="1823925" cy="830998"/>
          </a:xfrm>
          <a:prstGeom prst="borderCallout1">
            <a:avLst>
              <a:gd name="adj1" fmla="val 100137"/>
              <a:gd name="adj2" fmla="val 50167"/>
              <a:gd name="adj3" fmla="val 144222"/>
              <a:gd name="adj4" fmla="val 67805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패스정확도</a:t>
            </a:r>
            <a:endParaRPr lang="en-US" altLang="ko-KR" sz="1400" dirty="0"/>
          </a:p>
          <a:p>
            <a:pPr algn="ctr"/>
            <a:r>
              <a:rPr lang="ko-KR" altLang="en-US" sz="1400" dirty="0"/>
              <a:t>크로스</a:t>
            </a:r>
            <a:endParaRPr lang="en-US" altLang="ko-KR" sz="1400" dirty="0"/>
          </a:p>
          <a:p>
            <a:pPr algn="ctr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109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내용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69" y="1194485"/>
            <a:ext cx="6330362" cy="4670856"/>
          </a:xfrm>
          <a:prstGeom prst="rect">
            <a:avLst/>
          </a:prstGeom>
        </p:spPr>
      </p:pic>
      <p:sp>
        <p:nvSpPr>
          <p:cNvPr id="9" name="설명선: 선 11">
            <a:extLst>
              <a:ext uri="{FF2B5EF4-FFF2-40B4-BE49-F238E27FC236}">
                <a16:creationId xmlns:a16="http://schemas.microsoft.com/office/drawing/2014/main" id="{525E884C-BCB3-4605-A853-D2E7204EE7A6}"/>
              </a:ext>
            </a:extLst>
          </p:cNvPr>
          <p:cNvSpPr/>
          <p:nvPr/>
        </p:nvSpPr>
        <p:spPr>
          <a:xfrm>
            <a:off x="6289530" y="1301948"/>
            <a:ext cx="2158372" cy="1215223"/>
          </a:xfrm>
          <a:prstGeom prst="borderCallout1">
            <a:avLst>
              <a:gd name="adj1" fmla="val 50571"/>
              <a:gd name="adj2" fmla="val 937"/>
              <a:gd name="adj3" fmla="val 87717"/>
              <a:gd name="adj4" fmla="val -24783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시야 드리블</a:t>
            </a:r>
            <a:endParaRPr lang="en-US" altLang="ko-KR" sz="1400" dirty="0"/>
          </a:p>
          <a:p>
            <a:pPr algn="ctr"/>
            <a:r>
              <a:rPr lang="ko-KR" altLang="en-US" sz="1400" dirty="0"/>
              <a:t>순간속도 </a:t>
            </a:r>
            <a:r>
              <a:rPr lang="ko-KR" altLang="en-US" sz="1400" dirty="0" err="1"/>
              <a:t>포지셔닝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피니싱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발리슛</a:t>
            </a:r>
            <a:endParaRPr lang="en-US" altLang="ko-KR" sz="1400" dirty="0"/>
          </a:p>
          <a:p>
            <a:pPr algn="ctr"/>
            <a:r>
              <a:rPr lang="ko-KR" altLang="en-US" sz="1400" dirty="0"/>
              <a:t>침착성 반응속도</a:t>
            </a:r>
          </a:p>
        </p:txBody>
      </p:sp>
      <p:sp>
        <p:nvSpPr>
          <p:cNvPr id="7" name="설명선: 선 11">
            <a:extLst>
              <a:ext uri="{FF2B5EF4-FFF2-40B4-BE49-F238E27FC236}">
                <a16:creationId xmlns:a16="http://schemas.microsoft.com/office/drawing/2014/main" id="{525E884C-BCB3-4605-A853-D2E7204EE7A6}"/>
              </a:ext>
            </a:extLst>
          </p:cNvPr>
          <p:cNvSpPr/>
          <p:nvPr/>
        </p:nvSpPr>
        <p:spPr>
          <a:xfrm>
            <a:off x="1713411" y="5207195"/>
            <a:ext cx="1823925" cy="830998"/>
          </a:xfrm>
          <a:prstGeom prst="borderCallout1">
            <a:avLst>
              <a:gd name="adj1" fmla="val -978"/>
              <a:gd name="adj2" fmla="val 49264"/>
              <a:gd name="adj3" fmla="val -86755"/>
              <a:gd name="adj4" fmla="val 80452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점프력</a:t>
            </a:r>
            <a:endParaRPr lang="en-US" altLang="ko-KR" sz="1400" dirty="0"/>
          </a:p>
          <a:p>
            <a:pPr algn="ctr"/>
            <a:r>
              <a:rPr lang="ko-KR" altLang="en-US" sz="1400" dirty="0"/>
              <a:t>몸싸움</a:t>
            </a:r>
            <a:endParaRPr lang="en-US" altLang="ko-KR" sz="1400" dirty="0"/>
          </a:p>
          <a:p>
            <a:pPr algn="ctr"/>
            <a:r>
              <a:rPr lang="ko-KR" altLang="en-US" sz="1400" dirty="0"/>
              <a:t>헤딩정확도</a:t>
            </a:r>
          </a:p>
        </p:txBody>
      </p:sp>
    </p:spTree>
    <p:extLst>
      <p:ext uri="{BB962C8B-B14F-4D97-AF65-F5344CB8AC3E}">
        <p14:creationId xmlns:p14="http://schemas.microsoft.com/office/powerpoint/2010/main" val="30433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CF0DD-0D31-40BD-BEAA-587B0CC12A60}"/>
              </a:ext>
            </a:extLst>
          </p:cNvPr>
          <p:cNvSpPr txBox="1"/>
          <p:nvPr/>
        </p:nvSpPr>
        <p:spPr>
          <a:xfrm>
            <a:off x="150060" y="2921168"/>
            <a:ext cx="4969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</a:rPr>
              <a:t>결론 및 한계점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4B0757-8762-4F4A-83A7-8FA7FA4D5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19" y="-548640"/>
            <a:ext cx="9343223" cy="7916091"/>
          </a:xfrm>
          <a:prstGeom prst="rect">
            <a:avLst/>
          </a:prstGeom>
        </p:spPr>
      </p:pic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946B03FD-D6DA-405B-99AB-5858BBCC6B3D}"/>
              </a:ext>
            </a:extLst>
          </p:cNvPr>
          <p:cNvSpPr/>
          <p:nvPr/>
        </p:nvSpPr>
        <p:spPr>
          <a:xfrm>
            <a:off x="5712542" y="304800"/>
            <a:ext cx="2576052" cy="1396181"/>
          </a:xfrm>
          <a:prstGeom prst="wedgeEllipseCallout">
            <a:avLst>
              <a:gd name="adj1" fmla="val 57307"/>
              <a:gd name="adj2" fmla="val 448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성적 잘 </a:t>
            </a:r>
            <a:r>
              <a:rPr lang="ko-KR" altLang="en-US" dirty="0" err="1"/>
              <a:t>받고싶다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62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0E6DF1-8D0F-455C-861F-11E92748810F}"/>
              </a:ext>
            </a:extLst>
          </p:cNvPr>
          <p:cNvSpPr txBox="1"/>
          <p:nvPr/>
        </p:nvSpPr>
        <p:spPr>
          <a:xfrm>
            <a:off x="2159000" y="2284028"/>
            <a:ext cx="8462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게임</a:t>
            </a:r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 데이터를 탐색적으로 분석하여</a:t>
            </a:r>
            <a:endParaRPr lang="en-US" altLang="ko-KR" sz="36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3600" dirty="0">
                <a:solidFill>
                  <a:srgbClr val="FF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게임</a:t>
            </a:r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 유저들에게 팀</a:t>
            </a:r>
            <a:r>
              <a:rPr lang="en-US" altLang="ko-KR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선수 육성에 방향을 제공</a:t>
            </a:r>
            <a:r>
              <a:rPr lang="en-US" altLang="ko-KR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ko-KR" altLang="en-US" sz="3600" dirty="0">
                <a:solidFill>
                  <a:srgbClr val="FF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현실</a:t>
            </a:r>
            <a:r>
              <a:rPr lang="ko-KR" altLang="en-US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의 현상 설명 및 적용 시키고자 함</a:t>
            </a:r>
            <a:r>
              <a:rPr lang="en-US" altLang="ko-KR" sz="3600" dirty="0">
                <a:latin typeface="10X10 Bold" panose="020D0604000000000000" pitchFamily="50" charset="-127"/>
                <a:ea typeface="10X10 Bold" panose="020D0604000000000000" pitchFamily="50" charset="-127"/>
              </a:rPr>
              <a:t>!</a:t>
            </a:r>
            <a:endParaRPr lang="ko-KR" altLang="en-US" sz="36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F3516-42D8-4AB2-A43B-32F30F69C08E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목표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5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결론 및 한계점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FF476-BD4E-4C28-A4FA-B8AF495CD6CB}"/>
              </a:ext>
            </a:extLst>
          </p:cNvPr>
          <p:cNvSpPr txBox="1"/>
          <p:nvPr/>
        </p:nvSpPr>
        <p:spPr>
          <a:xfrm>
            <a:off x="2379406" y="27432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44246-8066-4519-85B6-B9141B7953DB}"/>
              </a:ext>
            </a:extLst>
          </p:cNvPr>
          <p:cNvSpPr txBox="1"/>
          <p:nvPr/>
        </p:nvSpPr>
        <p:spPr>
          <a:xfrm>
            <a:off x="1378520" y="1845886"/>
            <a:ext cx="943495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j-lt"/>
              </a:rPr>
              <a:t>인자분석을 통해 게임데이터 속에 내포 되어있는 인자들의 특성을 파악 할 수 있었음</a:t>
            </a:r>
            <a:r>
              <a:rPr lang="en-US" altLang="ko-KR" sz="2400" dirty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j-lt"/>
              </a:rPr>
              <a:t>대응분석을 통해 흔히 말하는 속설의 진상을 간접적으로 밝혔음</a:t>
            </a:r>
            <a:r>
              <a:rPr lang="en-US" altLang="ko-KR" sz="2400" dirty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j-lt"/>
              </a:rPr>
              <a:t>다차원 </a:t>
            </a:r>
            <a:r>
              <a:rPr lang="ko-KR" altLang="en-US" sz="2400" dirty="0" err="1">
                <a:latin typeface="+mj-lt"/>
              </a:rPr>
              <a:t>척도법을</a:t>
            </a:r>
            <a:r>
              <a:rPr lang="ko-KR" altLang="en-US" sz="2400" dirty="0">
                <a:latin typeface="+mj-lt"/>
              </a:rPr>
              <a:t> 통해 어떤 포지션들이 유사한지를 파악하고 수치데이터만을 이용해서는 포지션의 위치를 파악할 수 없었음</a:t>
            </a:r>
            <a:r>
              <a:rPr lang="en-US" altLang="ko-KR" sz="2400" dirty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j-lt"/>
              </a:rPr>
              <a:t>판별분석을 통해 </a:t>
            </a:r>
            <a:r>
              <a:rPr lang="ko-KR" altLang="en-US" sz="2400" dirty="0" err="1">
                <a:latin typeface="+mj-lt"/>
              </a:rPr>
              <a:t>포지션별</a:t>
            </a:r>
            <a:r>
              <a:rPr lang="ko-KR" altLang="en-US" sz="2400" dirty="0">
                <a:latin typeface="+mj-lt"/>
              </a:rPr>
              <a:t> 중요한 </a:t>
            </a:r>
            <a:r>
              <a:rPr lang="ko-KR" altLang="en-US" sz="2400" dirty="0" err="1">
                <a:latin typeface="+mj-lt"/>
              </a:rPr>
              <a:t>능력치를</a:t>
            </a:r>
            <a:r>
              <a:rPr lang="ko-KR" altLang="en-US" sz="2400" dirty="0">
                <a:latin typeface="+mj-lt"/>
              </a:rPr>
              <a:t> 알 수 있었음</a:t>
            </a:r>
            <a:r>
              <a:rPr lang="en-US" altLang="ko-KR" sz="2400" dirty="0">
                <a:latin typeface="+mj-lt"/>
              </a:rPr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3B1B33-E6F0-4CFD-817D-4233ECE4A85C}"/>
              </a:ext>
            </a:extLst>
          </p:cNvPr>
          <p:cNvSpPr txBox="1"/>
          <p:nvPr/>
        </p:nvSpPr>
        <p:spPr>
          <a:xfrm>
            <a:off x="5318760" y="943978"/>
            <a:ext cx="2575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+mj-ea"/>
                <a:ea typeface="+mj-ea"/>
              </a:rPr>
              <a:t>결 론</a:t>
            </a:r>
          </a:p>
        </p:txBody>
      </p:sp>
    </p:spTree>
    <p:extLst>
      <p:ext uri="{BB962C8B-B14F-4D97-AF65-F5344CB8AC3E}">
        <p14:creationId xmlns:p14="http://schemas.microsoft.com/office/powerpoint/2010/main" val="173185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결론 및 한계점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FF476-BD4E-4C28-A4FA-B8AF495CD6CB}"/>
              </a:ext>
            </a:extLst>
          </p:cNvPr>
          <p:cNvSpPr txBox="1"/>
          <p:nvPr/>
        </p:nvSpPr>
        <p:spPr>
          <a:xfrm>
            <a:off x="2379406" y="27432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A6DAF-1308-401E-865D-F75019EBCEB5}"/>
              </a:ext>
            </a:extLst>
          </p:cNvPr>
          <p:cNvSpPr txBox="1"/>
          <p:nvPr/>
        </p:nvSpPr>
        <p:spPr>
          <a:xfrm>
            <a:off x="1378520" y="1793212"/>
            <a:ext cx="943495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 err="1">
                <a:latin typeface="+mj-lt"/>
              </a:rPr>
              <a:t>다변량</a:t>
            </a:r>
            <a:r>
              <a:rPr lang="ko-KR" altLang="en-US" sz="2400" dirty="0">
                <a:latin typeface="+mj-lt"/>
              </a:rPr>
              <a:t> 분석의 다양한 탐색적 분석을 이용해서 다른 확정적 분석기법과 결합해 분석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>
                <a:latin typeface="+mj-lt"/>
              </a:rPr>
              <a:t>예측 하지 못한 점</a:t>
            </a:r>
            <a:r>
              <a:rPr lang="en-US" altLang="ko-KR" sz="2400" dirty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j-lt"/>
              </a:rPr>
              <a:t>판별 분석을  할 때 포지션별 중요 능력치가 달라서 좀 더 확정적으로 적용 해보지 못한 점</a:t>
            </a:r>
            <a:r>
              <a:rPr lang="en-US" altLang="ko-KR" sz="2400" dirty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j-lt"/>
              </a:rPr>
              <a:t>주급이나 선수가치 데이터를 이용해보고 예측 해보고 싶었으나 현실데이터를 모두 모으기가 힘들었던 점</a:t>
            </a:r>
            <a:r>
              <a:rPr lang="en-US" altLang="ko-KR" sz="2400" dirty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j-lt"/>
              </a:rPr>
              <a:t>인자분석시에 </a:t>
            </a:r>
            <a:r>
              <a:rPr lang="ko-KR" altLang="en-US" sz="2400" dirty="0" err="1">
                <a:latin typeface="+mj-lt"/>
              </a:rPr>
              <a:t>선수별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>
                <a:latin typeface="+mj-lt"/>
              </a:rPr>
              <a:t>팀별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 err="1">
                <a:latin typeface="+mj-lt"/>
              </a:rPr>
              <a:t>리그별</a:t>
            </a:r>
            <a:r>
              <a:rPr lang="ko-KR" altLang="en-US" sz="2400" dirty="0">
                <a:latin typeface="+mj-lt"/>
              </a:rPr>
              <a:t> 비교 할 수 있는 프로세스를 짰으면 </a:t>
            </a:r>
            <a:r>
              <a:rPr lang="ko-KR" altLang="en-US" sz="2400" dirty="0" err="1">
                <a:latin typeface="+mj-lt"/>
              </a:rPr>
              <a:t>좋았을거</a:t>
            </a:r>
            <a:r>
              <a:rPr lang="ko-KR" altLang="en-US" sz="2400" dirty="0">
                <a:latin typeface="+mj-lt"/>
              </a:rPr>
              <a:t> 같음</a:t>
            </a:r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>
              <a:latin typeface="+mj-lt"/>
            </a:endParaRP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6A6DF-D53A-4F1E-8534-A5563F4BC60F}"/>
              </a:ext>
            </a:extLst>
          </p:cNvPr>
          <p:cNvSpPr txBox="1"/>
          <p:nvPr/>
        </p:nvSpPr>
        <p:spPr>
          <a:xfrm>
            <a:off x="4541827" y="578863"/>
            <a:ext cx="310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+mj-ea"/>
                <a:ea typeface="+mj-ea"/>
              </a:rPr>
              <a:t>한 계 점</a:t>
            </a:r>
          </a:p>
        </p:txBody>
      </p:sp>
    </p:spTree>
    <p:extLst>
      <p:ext uri="{BB962C8B-B14F-4D97-AF65-F5344CB8AC3E}">
        <p14:creationId xmlns:p14="http://schemas.microsoft.com/office/powerpoint/2010/main" val="331479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BC512-991A-40B3-802A-F7F3E5DCDBD7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결론 및 한계점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FF476-BD4E-4C28-A4FA-B8AF495CD6CB}"/>
              </a:ext>
            </a:extLst>
          </p:cNvPr>
          <p:cNvSpPr txBox="1"/>
          <p:nvPr/>
        </p:nvSpPr>
        <p:spPr>
          <a:xfrm>
            <a:off x="2379406" y="274320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8E8ED-BEEF-4313-B401-3011BC362DEE}"/>
              </a:ext>
            </a:extLst>
          </p:cNvPr>
          <p:cNvSpPr txBox="1"/>
          <p:nvPr/>
        </p:nvSpPr>
        <p:spPr>
          <a:xfrm>
            <a:off x="1378520" y="1793212"/>
            <a:ext cx="94349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 err="1">
                <a:latin typeface="+mj-lt"/>
              </a:rPr>
              <a:t>다변량</a:t>
            </a:r>
            <a:r>
              <a:rPr lang="ko-KR" altLang="en-US" sz="2400" dirty="0">
                <a:latin typeface="+mj-lt"/>
              </a:rPr>
              <a:t> 분석시간에 배운 다양한 분석기법을 모두 동원하였지만 해석상 유의미하지 않게 나오는 것들이 많았음</a:t>
            </a:r>
            <a:r>
              <a:rPr lang="en-US" altLang="ko-KR" sz="2400" dirty="0">
                <a:latin typeface="+mj-lt"/>
              </a:rPr>
              <a:t>, </a:t>
            </a:r>
            <a:r>
              <a:rPr lang="ko-KR" altLang="en-US" sz="2400" dirty="0">
                <a:latin typeface="+mj-lt"/>
              </a:rPr>
              <a:t>데이터를 핸들링하고 좀 더 깊이 분석하여 유의미한 결과를 내고 싶음</a:t>
            </a:r>
            <a:r>
              <a:rPr lang="en-US" altLang="ko-KR" sz="2400" dirty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+mj-lt"/>
              </a:rPr>
              <a:t>외모가 주급에 영향을 미친다면 같은 실력이어도 비싸게 </a:t>
            </a:r>
            <a:r>
              <a:rPr lang="ko-KR" altLang="en-US" sz="2400" dirty="0" err="1">
                <a:latin typeface="+mj-lt"/>
              </a:rPr>
              <a:t>고용하는게</a:t>
            </a:r>
            <a:r>
              <a:rPr lang="ko-KR" altLang="en-US" sz="2400" dirty="0">
                <a:latin typeface="+mj-lt"/>
              </a:rPr>
              <a:t> 구단에 이득일까 같은 주제도 분석해봤으면 좋았을 것 같다</a:t>
            </a:r>
            <a:r>
              <a:rPr lang="en-US" altLang="ko-KR" sz="2400" dirty="0">
                <a:latin typeface="+mj-lt"/>
              </a:rPr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A6DF-D53A-4F1E-8534-A5563F4BC60F}"/>
              </a:ext>
            </a:extLst>
          </p:cNvPr>
          <p:cNvSpPr txBox="1"/>
          <p:nvPr/>
        </p:nvSpPr>
        <p:spPr>
          <a:xfrm>
            <a:off x="4541827" y="578863"/>
            <a:ext cx="310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  <a:latin typeface="+mj-ea"/>
                <a:ea typeface="+mj-ea"/>
              </a:rPr>
              <a:t>한 계 점</a:t>
            </a:r>
          </a:p>
        </p:txBody>
      </p:sp>
    </p:spTree>
    <p:extLst>
      <p:ext uri="{BB962C8B-B14F-4D97-AF65-F5344CB8AC3E}">
        <p14:creationId xmlns:p14="http://schemas.microsoft.com/office/powerpoint/2010/main" val="179617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4897-28B9-4ED4-A115-3041893F5F6F}"/>
              </a:ext>
            </a:extLst>
          </p:cNvPr>
          <p:cNvSpPr txBox="1"/>
          <p:nvPr/>
        </p:nvSpPr>
        <p:spPr>
          <a:xfrm>
            <a:off x="4850611" y="1832055"/>
            <a:ext cx="9348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</a:rPr>
              <a:t>감 사 합 </a:t>
            </a:r>
            <a:r>
              <a:rPr lang="ko-KR" altLang="en-US" sz="6000" dirty="0" err="1">
                <a:solidFill>
                  <a:schemeClr val="bg1"/>
                </a:solidFill>
              </a:rPr>
              <a:t>니</a:t>
            </a:r>
            <a:r>
              <a:rPr lang="ko-KR" altLang="en-US" sz="6000" dirty="0">
                <a:solidFill>
                  <a:schemeClr val="bg1"/>
                </a:solidFill>
              </a:rPr>
              <a:t> 다 </a:t>
            </a:r>
            <a:r>
              <a:rPr lang="en-US" altLang="ko-KR" sz="6000" dirty="0">
                <a:solidFill>
                  <a:schemeClr val="bg1"/>
                </a:solidFill>
              </a:rPr>
              <a:t>!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2AC59-639C-4C5A-840D-6E5774D02CF0}"/>
              </a:ext>
            </a:extLst>
          </p:cNvPr>
          <p:cNvSpPr txBox="1"/>
          <p:nvPr/>
        </p:nvSpPr>
        <p:spPr>
          <a:xfrm>
            <a:off x="4622011" y="3116540"/>
            <a:ext cx="9348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Q &amp; A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0697BE-DF51-4472-966B-B867561B7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2855"/>
            <a:ext cx="6937227" cy="914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41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개체이(가) 표시된 사진&#10;&#10;자동 생성된 설명">
            <a:extLst>
              <a:ext uri="{FF2B5EF4-FFF2-40B4-BE49-F238E27FC236}">
                <a16:creationId xmlns:a16="http://schemas.microsoft.com/office/drawing/2014/main" id="{3CFB83B8-918E-4709-97DE-76CC860E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9" y="1860880"/>
            <a:ext cx="2213556" cy="2213556"/>
          </a:xfrm>
          <a:prstGeom prst="rect">
            <a:avLst/>
          </a:prstGeom>
        </p:spPr>
      </p:pic>
      <p:pic>
        <p:nvPicPr>
          <p:cNvPr id="7" name="그림 6" descr="하늘, 실외, 사람, 플레이어이(가) 표시된 사진&#10;&#10;자동 생성된 설명">
            <a:extLst>
              <a:ext uri="{FF2B5EF4-FFF2-40B4-BE49-F238E27FC236}">
                <a16:creationId xmlns:a16="http://schemas.microsoft.com/office/drawing/2014/main" id="{EB405733-22C0-4F1B-81EE-9D95D788F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213" y="1040528"/>
            <a:ext cx="3432787" cy="3432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6DB4EC-F1FB-460A-8953-399702E2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3562462"/>
            <a:ext cx="5054600" cy="2639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2E9FBD-E022-4C45-AF76-82DD66642406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목표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49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6CA2BF3-2909-423A-B4E4-8D6926C17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48" y="1040528"/>
            <a:ext cx="3720088" cy="5167096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51F7BAD-9051-4FC6-8BA1-DE9311A2A8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84"/>
          <a:stretch/>
        </p:blipFill>
        <p:spPr>
          <a:xfrm>
            <a:off x="7294448" y="1040528"/>
            <a:ext cx="3720088" cy="305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502A63-DB70-4944-8183-F057CBA02C49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목표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198E5-62DA-47B6-B641-A28F2541E7BF}"/>
              </a:ext>
            </a:extLst>
          </p:cNvPr>
          <p:cNvSpPr txBox="1"/>
          <p:nvPr/>
        </p:nvSpPr>
        <p:spPr>
          <a:xfrm>
            <a:off x="516096" y="2931578"/>
            <a:ext cx="4784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게임 데이터</a:t>
            </a:r>
            <a:r>
              <a:rPr lang="en-US" altLang="ko-KR" sz="2800" dirty="0"/>
              <a:t>, </a:t>
            </a:r>
          </a:p>
          <a:p>
            <a:r>
              <a:rPr lang="ko-KR" altLang="en-US" sz="2800" dirty="0"/>
              <a:t>그 중에서도 축구게임 데이터를 </a:t>
            </a:r>
            <a:endParaRPr lang="en-US" altLang="ko-KR" sz="2800" dirty="0"/>
          </a:p>
          <a:p>
            <a:r>
              <a:rPr lang="ko-KR" altLang="en-US" sz="2800" dirty="0"/>
              <a:t>현실에 활용</a:t>
            </a:r>
            <a:r>
              <a:rPr lang="en-US" altLang="ko-KR" sz="2800" dirty="0"/>
              <a:t>…?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04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사람, 실외, 남자, 플레이어이(가) 표시된 사진&#10;&#10;자동 생성된 설명">
            <a:extLst>
              <a:ext uri="{FF2B5EF4-FFF2-40B4-BE49-F238E27FC236}">
                <a16:creationId xmlns:a16="http://schemas.microsoft.com/office/drawing/2014/main" id="{1F56E467-A6BA-4E6B-9FF1-477BE0A05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3" y="2334835"/>
            <a:ext cx="5611008" cy="3343742"/>
          </a:xfrm>
          <a:prstGeom prst="rect">
            <a:avLst/>
          </a:prstGeom>
        </p:spPr>
      </p:pic>
      <p:pic>
        <p:nvPicPr>
          <p:cNvPr id="5" name="그림 4" descr="사람, 스포츠, 운동경기, 플레이어이(가) 표시된 사진&#10;&#10;자동 생성된 설명">
            <a:extLst>
              <a:ext uri="{FF2B5EF4-FFF2-40B4-BE49-F238E27FC236}">
                <a16:creationId xmlns:a16="http://schemas.microsoft.com/office/drawing/2014/main" id="{D567FFB2-1C1A-4BC0-A771-F8A72A38E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0" y="1283484"/>
            <a:ext cx="4931982" cy="2723222"/>
          </a:xfrm>
          <a:prstGeom prst="rect">
            <a:avLst/>
          </a:prstGeom>
        </p:spPr>
      </p:pic>
      <p:pic>
        <p:nvPicPr>
          <p:cNvPr id="7" name="그림 6" descr="잔디, 사람, 실외, 쥐고있는이(가) 표시된 사진&#10;&#10;자동 생성된 설명">
            <a:extLst>
              <a:ext uri="{FF2B5EF4-FFF2-40B4-BE49-F238E27FC236}">
                <a16:creationId xmlns:a16="http://schemas.microsoft.com/office/drawing/2014/main" id="{F68377EB-972B-42B8-B422-886515DAA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61" y="2334835"/>
            <a:ext cx="3370802" cy="4359267"/>
          </a:xfrm>
          <a:prstGeom prst="rect">
            <a:avLst/>
          </a:prstGeom>
        </p:spPr>
      </p:pic>
      <p:pic>
        <p:nvPicPr>
          <p:cNvPr id="9" name="그림 8" descr="사람, 스포츠, 실외, 플레이어이(가) 표시된 사진&#10;&#10;자동 생성된 설명">
            <a:extLst>
              <a:ext uri="{FF2B5EF4-FFF2-40B4-BE49-F238E27FC236}">
                <a16:creationId xmlns:a16="http://schemas.microsoft.com/office/drawing/2014/main" id="{6463B3CF-032E-4ABC-9FF0-388ACB882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39" y="0"/>
            <a:ext cx="457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CB4922-C092-480F-84ED-4CB1EDB75502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목표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13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외, 남자, 플레이어이(가) 표시된 사진&#10;&#10;자동 생성된 설명">
            <a:extLst>
              <a:ext uri="{FF2B5EF4-FFF2-40B4-BE49-F238E27FC236}">
                <a16:creationId xmlns:a16="http://schemas.microsoft.com/office/drawing/2014/main" id="{4CA16F9B-3C03-4901-B7DE-2259F142B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3" y="2334835"/>
            <a:ext cx="5611008" cy="3343742"/>
          </a:xfrm>
          <a:prstGeom prst="rect">
            <a:avLst/>
          </a:prstGeom>
        </p:spPr>
      </p:pic>
      <p:pic>
        <p:nvPicPr>
          <p:cNvPr id="6" name="그림 5" descr="사람, 스포츠, 운동경기, 플레이어이(가) 표시된 사진&#10;&#10;자동 생성된 설명">
            <a:extLst>
              <a:ext uri="{FF2B5EF4-FFF2-40B4-BE49-F238E27FC236}">
                <a16:creationId xmlns:a16="http://schemas.microsoft.com/office/drawing/2014/main" id="{81C12C60-80B6-4B9A-B7ED-621EF5A88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0" y="1283484"/>
            <a:ext cx="4931982" cy="2723222"/>
          </a:xfrm>
          <a:prstGeom prst="rect">
            <a:avLst/>
          </a:prstGeom>
        </p:spPr>
      </p:pic>
      <p:pic>
        <p:nvPicPr>
          <p:cNvPr id="7" name="그림 6" descr="잔디, 사람, 실외, 쥐고있는이(가) 표시된 사진&#10;&#10;자동 생성된 설명">
            <a:extLst>
              <a:ext uri="{FF2B5EF4-FFF2-40B4-BE49-F238E27FC236}">
                <a16:creationId xmlns:a16="http://schemas.microsoft.com/office/drawing/2014/main" id="{EE926219-1194-456C-959C-BF467C25A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61" y="2334835"/>
            <a:ext cx="3370802" cy="4359267"/>
          </a:xfrm>
          <a:prstGeom prst="rect">
            <a:avLst/>
          </a:prstGeom>
        </p:spPr>
      </p:pic>
      <p:pic>
        <p:nvPicPr>
          <p:cNvPr id="8" name="그림 7" descr="사람, 스포츠, 실외, 플레이어이(가) 표시된 사진&#10;&#10;자동 생성된 설명">
            <a:extLst>
              <a:ext uri="{FF2B5EF4-FFF2-40B4-BE49-F238E27FC236}">
                <a16:creationId xmlns:a16="http://schemas.microsoft.com/office/drawing/2014/main" id="{5AFF9734-5482-4FF6-A826-7E1CDC021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39" y="0"/>
            <a:ext cx="457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724A3B-767F-4883-8EAC-8E4428306F0C}"/>
              </a:ext>
            </a:extLst>
          </p:cNvPr>
          <p:cNvSpPr txBox="1"/>
          <p:nvPr/>
        </p:nvSpPr>
        <p:spPr>
          <a:xfrm>
            <a:off x="2721369" y="2700836"/>
            <a:ext cx="9125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10X10 Bold" panose="020D0604000000000000" pitchFamily="50" charset="-127"/>
                <a:ea typeface="10X10 Bold" panose="020D0604000000000000" pitchFamily="50" charset="-127"/>
              </a:rPr>
              <a:t>이 선수들의 공통점은</a:t>
            </a:r>
            <a:r>
              <a:rPr lang="en-US" altLang="ko-KR" sz="4800" dirty="0">
                <a:latin typeface="10X10 Bold" panose="020D0604000000000000" pitchFamily="50" charset="-127"/>
                <a:ea typeface="10X10 Bold" panose="020D0604000000000000" pitchFamily="50" charset="-127"/>
              </a:rPr>
              <a:t>…?</a:t>
            </a:r>
            <a:endParaRPr lang="ko-KR" altLang="en-US" sz="48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E93FC-0AFE-4D95-BAF0-C6CD96069793}"/>
              </a:ext>
            </a:extLst>
          </p:cNvPr>
          <p:cNvSpPr txBox="1"/>
          <p:nvPr/>
        </p:nvSpPr>
        <p:spPr>
          <a:xfrm>
            <a:off x="0" y="455753"/>
            <a:ext cx="3306618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분석 목표</a:t>
            </a:r>
            <a:endParaRPr lang="en-US" altLang="ko-KR" sz="32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87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10X10"/>
        <a:ea typeface="10X10 Bold"/>
        <a:cs typeface=""/>
      </a:majorFont>
      <a:minorFont>
        <a:latin typeface="10X10"/>
        <a:ea typeface="10X1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1076</Words>
  <Application>Microsoft Office PowerPoint</Application>
  <PresentationFormat>와이드스크린</PresentationFormat>
  <Paragraphs>438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Wingdings</vt:lpstr>
      <vt:lpstr>10X10</vt:lpstr>
      <vt:lpstr>맑은 고딕</vt:lpstr>
      <vt:lpstr>Arial</vt:lpstr>
      <vt:lpstr>10X10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포메이션과 선호하는 발에 연관성이 있을까..?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정재훈</dc:creator>
  <cp:lastModifiedBy>정재훈</cp:lastModifiedBy>
  <cp:revision>33</cp:revision>
  <dcterms:created xsi:type="dcterms:W3CDTF">2018-11-28T10:07:45Z</dcterms:created>
  <dcterms:modified xsi:type="dcterms:W3CDTF">2018-11-28T16:14:50Z</dcterms:modified>
</cp:coreProperties>
</file>